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8" r:id="rId1"/>
    <p:sldMasterId id="2147483769" r:id="rId2"/>
    <p:sldMasterId id="2147483770" r:id="rId3"/>
    <p:sldMasterId id="2147483771" r:id="rId4"/>
    <p:sldMasterId id="2147483772" r:id="rId5"/>
  </p:sldMasterIdLst>
  <p:notesMasterIdLst>
    <p:notesMasterId r:id="rId5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9144000" cy="5143500" type="screen16x9"/>
  <p:notesSz cx="6858000" cy="9144000"/>
  <p:embeddedFontLst>
    <p:embeddedFont>
      <p:font typeface="Anton" pitchFamily="2" charset="0"/>
      <p:regular r:id="rId53"/>
    </p:embeddedFont>
    <p:embeddedFont>
      <p:font typeface="DM Sans" panose="020B0604020202020204" charset="0"/>
      <p:regular r:id="rId54"/>
      <p:bold r:id="rId55"/>
      <p:italic r:id="rId56"/>
      <p:boldItalic r:id="rId57"/>
    </p:embeddedFont>
    <p:embeddedFont>
      <p:font typeface="Helvetica Neue" panose="020B0604020202020204" charset="0"/>
      <p:regular r:id="rId58"/>
      <p:bold r:id="rId59"/>
      <p:italic r:id="rId60"/>
      <p:boldItalic r:id="rId61"/>
    </p:embeddedFont>
    <p:embeddedFont>
      <p:font typeface="Helvetica Neue Light"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43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0b44b0dae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0b44b0dae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27c7f9a8e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27c7f9a8e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2287736ba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12287736ba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27c7f9a8e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27c7f9a8e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3eb72b74c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f3eb72b74c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2287736baa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2287736baa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2287736baa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12287736baa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87736baa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12287736baa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87736baa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12287736baa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2287736baa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12287736baa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2287736baa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12287736baa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probable que a estas alturas te encuentres con algunos estudiantes que te comenten “que quisieran aprender la lógica interna de todo”, es decir. Cuando comiences a explicar que utilizaremos un módulo que ya trabaja archivos, hay quienes querrán aprender cómo funciona de manera interna todo el flujo de los archivos y que quieren hacerlo desde 0, desde el control del flujo de bytes.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Te recomiendo comentarles el principio de esta diapositiva: No reinventar la rueda. De esta manera, se enseñarán a utilizar herramientas de terceros para poder afrontar sus problemas específicos.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hacerles saber que, en realidad, todas las herramientas que han utilizado, utilizan y utilizarán a lo largo de su carrera, ya es algo que un tercero les proporcionó: React, node js, Visual Studio Code, librerías, frameworks, etc, son soluciones que ya nos proporcionaron los demás para no tener que recrear todo desde cero.</a:t>
            </a:r>
            <a:endParaRPr>
              <a:solidFill>
                <a:schemeClr val="dk1"/>
              </a:solidFill>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20b44b0dae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27c7f9a8e4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27c7f9a8e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2287736baa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12287736baa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671ed7bcf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12671ed7bcf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2671ed7bcf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g12671ed7bcf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27c7f9a8e4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7c7f9a8e4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2671ed7bc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12671ed7bcf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2671ed7bc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12671ed7bcf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671ed7bcf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12671ed7bcf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a80b818c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2a80b818c9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267f35782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1267f357822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Para evitar explicaciones que no tienen un enorme valor, te recomiendo que hagas una aclaración rápida de lo que es el replacer y por qué se suele utilizar el \t. No se coloca en la diapositiva por ser una explicación bastante breve.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4c42431a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14c42431a6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267f35782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1267f357822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2671ed7bcf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12671ed7bcf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671ed7bcf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12671ed7bcf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67f357822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267f35782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267f357822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g1267f357822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267f357822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g1267f357822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267f357822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1267f35782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1af22068b0_8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1af22068b0_8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67f35782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67f35782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29fb7e1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29fb7e1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267f35782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267f35782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indicar a tus alumnos que el entregable es muy similar al entregable de clases que habían hecho anteriormente, sólo que esta vez tienen que hacerlo con fileSystem.</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67f357822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267f35782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Nota:</a:t>
            </a:r>
            <a:endParaRPr>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 todos los entregables tendrán una descripción de test tan amplia como este. Es importante hacer un “¿Cómo evaluaremos este entregable?” más amplio en esta situación, porque es su primer entregable y necesitan ir conociendo la mecánica de evaluación. Conforme se avance en el curso, los test cases pueden</a:t>
            </a:r>
            <a:endParaRPr>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ser más concisos.</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20b44b0dae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0b44b0dae_0_1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g120b44b0dae_0_1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20b44b0dae_0_1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g120b44b0dae_0_1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20b44b0dae_0_1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3" name="Google Shape;77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20b44b0dae_0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2287736baa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12287736baa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287736baa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12287736baa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2287736baa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12287736baa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334"/>
        <p:cNvGrpSpPr/>
        <p:nvPr/>
      </p:nvGrpSpPr>
      <p:grpSpPr>
        <a:xfrm>
          <a:off x="0" y="0"/>
          <a:ext cx="0" cy="0"/>
          <a:chOff x="0" y="0"/>
          <a:chExt cx="0" cy="0"/>
        </a:xfrm>
      </p:grpSpPr>
      <p:sp>
        <p:nvSpPr>
          <p:cNvPr id="335" name="Google Shape;335;p104"/>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10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337"/>
        <p:cNvGrpSpPr/>
        <p:nvPr/>
      </p:nvGrpSpPr>
      <p:grpSpPr>
        <a:xfrm>
          <a:off x="0" y="0"/>
          <a:ext cx="0" cy="0"/>
          <a:chOff x="0" y="0"/>
          <a:chExt cx="0" cy="0"/>
        </a:xfrm>
      </p:grpSpPr>
      <p:pic>
        <p:nvPicPr>
          <p:cNvPr id="338" name="Google Shape;338;p10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339"/>
        <p:cNvGrpSpPr/>
        <p:nvPr/>
      </p:nvGrpSpPr>
      <p:grpSpPr>
        <a:xfrm>
          <a:off x="0" y="0"/>
          <a:ext cx="0" cy="0"/>
          <a:chOff x="0" y="0"/>
          <a:chExt cx="0" cy="0"/>
        </a:xfrm>
      </p:grpSpPr>
      <p:pic>
        <p:nvPicPr>
          <p:cNvPr id="340" name="Google Shape;340;p10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03-B 2">
  <p:cSld name="SECTION_HEADER_1_1_1_1_1_1_1_1_1_7">
    <p:bg>
      <p:bgPr>
        <a:blipFill>
          <a:blip r:embed="rId2">
            <a:alphaModFix/>
          </a:blip>
          <a:stretch>
            <a:fillRect/>
          </a:stretch>
        </a:blipFill>
        <a:effectLst/>
      </p:bgPr>
    </p:bg>
    <p:spTree>
      <p:nvGrpSpPr>
        <p:cNvPr id="1" name="Shape 341"/>
        <p:cNvGrpSpPr/>
        <p:nvPr/>
      </p:nvGrpSpPr>
      <p:grpSpPr>
        <a:xfrm>
          <a:off x="0" y="0"/>
          <a:ext cx="0" cy="0"/>
          <a:chOff x="0" y="0"/>
          <a:chExt cx="0" cy="0"/>
        </a:xfrm>
      </p:grpSpPr>
      <p:pic>
        <p:nvPicPr>
          <p:cNvPr id="342" name="Google Shape;342;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43"/>
        <p:cNvGrpSpPr/>
        <p:nvPr/>
      </p:nvGrpSpPr>
      <p:grpSpPr>
        <a:xfrm>
          <a:off x="0" y="0"/>
          <a:ext cx="0" cy="0"/>
          <a:chOff x="0" y="0"/>
          <a:chExt cx="0" cy="0"/>
        </a:xfrm>
      </p:grpSpPr>
      <p:pic>
        <p:nvPicPr>
          <p:cNvPr id="344" name="Google Shape;344;p10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co 1">
  <p:cSld name="TITLE_2">
    <p:spTree>
      <p:nvGrpSpPr>
        <p:cNvPr id="1" name="Shape 345"/>
        <p:cNvGrpSpPr/>
        <p:nvPr/>
      </p:nvGrpSpPr>
      <p:grpSpPr>
        <a:xfrm>
          <a:off x="0" y="0"/>
          <a:ext cx="0" cy="0"/>
          <a:chOff x="0" y="0"/>
          <a:chExt cx="0" cy="0"/>
        </a:xfrm>
      </p:grpSpPr>
      <p:sp>
        <p:nvSpPr>
          <p:cNvPr id="346" name="Google Shape;346;p10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Font typeface="DM Sans"/>
              <a:buChar char="●"/>
              <a:defRPr sz="4000" b="1">
                <a:latin typeface="DM Sans"/>
                <a:ea typeface="DM Sans"/>
                <a:cs typeface="DM Sans"/>
                <a:sym typeface="DM Sans"/>
              </a:defRPr>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47" name="Google Shape;347;p10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348" name="Google Shape;348;p10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on imagen">
  <p:cSld name="SECTION_HEADER_1_1_1_1_1_1_1_7">
    <p:bg>
      <p:bgPr>
        <a:blipFill>
          <a:blip r:embed="rId2">
            <a:alphaModFix/>
          </a:blip>
          <a:stretch>
            <a:fillRect/>
          </a:stretch>
        </a:blipFill>
        <a:effectLst/>
      </p:bgPr>
    </p:bg>
    <p:spTree>
      <p:nvGrpSpPr>
        <p:cNvPr id="1" name="Shape 349"/>
        <p:cNvGrpSpPr/>
        <p:nvPr/>
      </p:nvGrpSpPr>
      <p:grpSpPr>
        <a:xfrm>
          <a:off x="0" y="0"/>
          <a:ext cx="0" cy="0"/>
          <a:chOff x="0" y="0"/>
          <a:chExt cx="0" cy="0"/>
        </a:xfrm>
      </p:grpSpPr>
      <p:sp>
        <p:nvSpPr>
          <p:cNvPr id="350" name="Google Shape;350;p11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11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8">
    <p:bg>
      <p:bgPr>
        <a:blipFill>
          <a:blip r:embed="rId2">
            <a:alphaModFix/>
          </a:blip>
          <a:stretch>
            <a:fillRect/>
          </a:stretch>
        </a:blipFill>
        <a:effectLst/>
      </p:bgPr>
    </p:bg>
    <p:spTree>
      <p:nvGrpSpPr>
        <p:cNvPr id="1" name="Shape 352"/>
        <p:cNvGrpSpPr/>
        <p:nvPr/>
      </p:nvGrpSpPr>
      <p:grpSpPr>
        <a:xfrm>
          <a:off x="0" y="0"/>
          <a:ext cx="0" cy="0"/>
          <a:chOff x="0" y="0"/>
          <a:chExt cx="0" cy="0"/>
        </a:xfrm>
      </p:grpSpPr>
      <p:sp>
        <p:nvSpPr>
          <p:cNvPr id="353" name="Google Shape;353;p111"/>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1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co 1 1">
  <p:cSld name="TITLE_3">
    <p:spTree>
      <p:nvGrpSpPr>
        <p:cNvPr id="1" name="Shape 355"/>
        <p:cNvGrpSpPr/>
        <p:nvPr/>
      </p:nvGrpSpPr>
      <p:grpSpPr>
        <a:xfrm>
          <a:off x="0" y="0"/>
          <a:ext cx="0" cy="0"/>
          <a:chOff x="0" y="0"/>
          <a:chExt cx="0" cy="0"/>
        </a:xfrm>
      </p:grpSpPr>
      <p:sp>
        <p:nvSpPr>
          <p:cNvPr id="356" name="Google Shape;356;p1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357" name="Google Shape;357;p1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358" name="Google Shape;358;p112"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359"/>
        <p:cNvGrpSpPr/>
        <p:nvPr/>
      </p:nvGrpSpPr>
      <p:grpSpPr>
        <a:xfrm>
          <a:off x="0" y="0"/>
          <a:ext cx="0" cy="0"/>
          <a:chOff x="0" y="0"/>
          <a:chExt cx="0" cy="0"/>
        </a:xfrm>
      </p:grpSpPr>
      <p:sp>
        <p:nvSpPr>
          <p:cNvPr id="360" name="Google Shape;360;p1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61" name="Google Shape;361;p1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62" name="Google Shape;362;p1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367"/>
        <p:cNvGrpSpPr/>
        <p:nvPr/>
      </p:nvGrpSpPr>
      <p:grpSpPr>
        <a:xfrm>
          <a:off x="0" y="0"/>
          <a:ext cx="0" cy="0"/>
          <a:chOff x="0" y="0"/>
          <a:chExt cx="0" cy="0"/>
        </a:xfrm>
      </p:grpSpPr>
      <p:sp>
        <p:nvSpPr>
          <p:cNvPr id="368" name="Google Shape;368;p1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9" name="Google Shape;369;p1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370" name="Google Shape;370;p1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371"/>
        <p:cNvGrpSpPr/>
        <p:nvPr/>
      </p:nvGrpSpPr>
      <p:grpSpPr>
        <a:xfrm>
          <a:off x="0" y="0"/>
          <a:ext cx="0" cy="0"/>
          <a:chOff x="0" y="0"/>
          <a:chExt cx="0" cy="0"/>
        </a:xfrm>
      </p:grpSpPr>
      <p:pic>
        <p:nvPicPr>
          <p:cNvPr id="372" name="Google Shape;372;p1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373"/>
        <p:cNvGrpSpPr/>
        <p:nvPr/>
      </p:nvGrpSpPr>
      <p:grpSpPr>
        <a:xfrm>
          <a:off x="0" y="0"/>
          <a:ext cx="0" cy="0"/>
          <a:chOff x="0" y="0"/>
          <a:chExt cx="0" cy="0"/>
        </a:xfrm>
      </p:grpSpPr>
      <p:pic>
        <p:nvPicPr>
          <p:cNvPr id="374" name="Google Shape;374;p1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375"/>
        <p:cNvGrpSpPr/>
        <p:nvPr/>
      </p:nvGrpSpPr>
      <p:grpSpPr>
        <a:xfrm>
          <a:off x="0" y="0"/>
          <a:ext cx="0" cy="0"/>
          <a:chOff x="0" y="0"/>
          <a:chExt cx="0" cy="0"/>
        </a:xfrm>
      </p:grpSpPr>
      <p:pic>
        <p:nvPicPr>
          <p:cNvPr id="376" name="Google Shape;376;p1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pic>
        <p:nvPicPr>
          <p:cNvPr id="378" name="Google Shape;378;p1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379"/>
        <p:cNvGrpSpPr/>
        <p:nvPr/>
      </p:nvGrpSpPr>
      <p:grpSpPr>
        <a:xfrm>
          <a:off x="0" y="0"/>
          <a:ext cx="0" cy="0"/>
          <a:chOff x="0" y="0"/>
          <a:chExt cx="0" cy="0"/>
        </a:xfrm>
      </p:grpSpPr>
      <p:pic>
        <p:nvPicPr>
          <p:cNvPr id="380" name="Google Shape;380;p1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381"/>
        <p:cNvGrpSpPr/>
        <p:nvPr/>
      </p:nvGrpSpPr>
      <p:grpSpPr>
        <a:xfrm>
          <a:off x="0" y="0"/>
          <a:ext cx="0" cy="0"/>
          <a:chOff x="0" y="0"/>
          <a:chExt cx="0" cy="0"/>
        </a:xfrm>
      </p:grpSpPr>
      <p:pic>
        <p:nvPicPr>
          <p:cNvPr id="382" name="Google Shape;382;p1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383"/>
        <p:cNvGrpSpPr/>
        <p:nvPr/>
      </p:nvGrpSpPr>
      <p:grpSpPr>
        <a:xfrm>
          <a:off x="0" y="0"/>
          <a:ext cx="0" cy="0"/>
          <a:chOff x="0" y="0"/>
          <a:chExt cx="0" cy="0"/>
        </a:xfrm>
      </p:grpSpPr>
      <p:sp>
        <p:nvSpPr>
          <p:cNvPr id="384" name="Google Shape;384;p12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5" name="Google Shape;385;p1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386"/>
        <p:cNvGrpSpPr/>
        <p:nvPr/>
      </p:nvGrpSpPr>
      <p:grpSpPr>
        <a:xfrm>
          <a:off x="0" y="0"/>
          <a:ext cx="0" cy="0"/>
          <a:chOff x="0" y="0"/>
          <a:chExt cx="0" cy="0"/>
        </a:xfrm>
      </p:grpSpPr>
      <p:pic>
        <p:nvPicPr>
          <p:cNvPr id="387" name="Google Shape;387;p12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88"/>
        <p:cNvGrpSpPr/>
        <p:nvPr/>
      </p:nvGrpSpPr>
      <p:grpSpPr>
        <a:xfrm>
          <a:off x="0" y="0"/>
          <a:ext cx="0" cy="0"/>
          <a:chOff x="0" y="0"/>
          <a:chExt cx="0" cy="0"/>
        </a:xfrm>
      </p:grpSpPr>
      <p:pic>
        <p:nvPicPr>
          <p:cNvPr id="389" name="Google Shape;389;p1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90"/>
        <p:cNvGrpSpPr/>
        <p:nvPr/>
      </p:nvGrpSpPr>
      <p:grpSpPr>
        <a:xfrm>
          <a:off x="0" y="0"/>
          <a:ext cx="0" cy="0"/>
          <a:chOff x="0" y="0"/>
          <a:chExt cx="0" cy="0"/>
        </a:xfrm>
      </p:grpSpPr>
      <p:pic>
        <p:nvPicPr>
          <p:cNvPr id="391" name="Google Shape;391;p1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2" name="Google Shape;132;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3" name="Google Shape;13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48"/>
        <p:cNvGrpSpPr/>
        <p:nvPr/>
      </p:nvGrpSpPr>
      <p:grpSpPr>
        <a:xfrm>
          <a:off x="0" y="0"/>
          <a:ext cx="0" cy="0"/>
          <a:chOff x="0" y="0"/>
          <a:chExt cx="0" cy="0"/>
        </a:xfrm>
      </p:grpSpPr>
      <p:sp>
        <p:nvSpPr>
          <p:cNvPr id="249" name="Google Shape;249;p7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50" name="Google Shape;250;p7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51" name="Google Shape;251;p7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5" name="Google Shape;255;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257"/>
        <p:cNvGrpSpPr/>
        <p:nvPr/>
      </p:nvGrpSpPr>
      <p:grpSpPr>
        <a:xfrm>
          <a:off x="0" y="0"/>
          <a:ext cx="0" cy="0"/>
          <a:chOff x="0" y="0"/>
          <a:chExt cx="0" cy="0"/>
        </a:xfrm>
      </p:grpSpPr>
      <p:pic>
        <p:nvPicPr>
          <p:cNvPr id="258" name="Google Shape;258;p80"/>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259"/>
        <p:cNvGrpSpPr/>
        <p:nvPr/>
      </p:nvGrpSpPr>
      <p:grpSpPr>
        <a:xfrm>
          <a:off x="0" y="0"/>
          <a:ext cx="0" cy="0"/>
          <a:chOff x="0" y="0"/>
          <a:chExt cx="0" cy="0"/>
        </a:xfrm>
      </p:grpSpPr>
      <p:sp>
        <p:nvSpPr>
          <p:cNvPr id="260" name="Google Shape;260;p81"/>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261"/>
        <p:cNvGrpSpPr/>
        <p:nvPr/>
      </p:nvGrpSpPr>
      <p:grpSpPr>
        <a:xfrm>
          <a:off x="0" y="0"/>
          <a:ext cx="0" cy="0"/>
          <a:chOff x="0" y="0"/>
          <a:chExt cx="0" cy="0"/>
        </a:xfrm>
      </p:grpSpPr>
      <p:sp>
        <p:nvSpPr>
          <p:cNvPr id="262" name="Google Shape;262;p82"/>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8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64" name="Google Shape;264;p82"/>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 name="Google Shape;265;p82"/>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66" name="Google Shape;266;p82"/>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67" name="Google Shape;267;p82"/>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68" name="Google Shape;268;p82"/>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269" name="Google Shape;269;p82"/>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270" name="Google Shape;270;p82"/>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1" name="Google Shape;271;p82"/>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82"/>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73" name="Google Shape;273;p82"/>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74" name="Google Shape;274;p82"/>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75" name="Google Shape;275;p82"/>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276" name="Google Shape;276;p82"/>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277" name="Google Shape;277;p82"/>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 name="Google Shape;278;p82"/>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82"/>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80" name="Google Shape;280;p82"/>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81" name="Google Shape;281;p82"/>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82" name="Google Shape;282;p82"/>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283" name="Google Shape;283;p82"/>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284" name="Google Shape;284;p82"/>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285"/>
        <p:cNvGrpSpPr/>
        <p:nvPr/>
      </p:nvGrpSpPr>
      <p:grpSpPr>
        <a:xfrm>
          <a:off x="0" y="0"/>
          <a:ext cx="0" cy="0"/>
          <a:chOff x="0" y="0"/>
          <a:chExt cx="0" cy="0"/>
        </a:xfrm>
      </p:grpSpPr>
      <p:sp>
        <p:nvSpPr>
          <p:cNvPr id="286" name="Google Shape;286;p83"/>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287"/>
        <p:cNvGrpSpPr/>
        <p:nvPr/>
      </p:nvGrpSpPr>
      <p:grpSpPr>
        <a:xfrm>
          <a:off x="0" y="0"/>
          <a:ext cx="0" cy="0"/>
          <a:chOff x="0" y="0"/>
          <a:chExt cx="0" cy="0"/>
        </a:xfrm>
      </p:grpSpPr>
      <p:sp>
        <p:nvSpPr>
          <p:cNvPr id="288" name="Google Shape;288;p84"/>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289"/>
        <p:cNvGrpSpPr/>
        <p:nvPr/>
      </p:nvGrpSpPr>
      <p:grpSpPr>
        <a:xfrm>
          <a:off x="0" y="0"/>
          <a:ext cx="0" cy="0"/>
          <a:chOff x="0" y="0"/>
          <a:chExt cx="0" cy="0"/>
        </a:xfrm>
      </p:grpSpPr>
      <p:sp>
        <p:nvSpPr>
          <p:cNvPr id="290" name="Google Shape;290;p85"/>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291"/>
        <p:cNvGrpSpPr/>
        <p:nvPr/>
      </p:nvGrpSpPr>
      <p:grpSpPr>
        <a:xfrm>
          <a:off x="0" y="0"/>
          <a:ext cx="0" cy="0"/>
          <a:chOff x="0" y="0"/>
          <a:chExt cx="0" cy="0"/>
        </a:xfrm>
      </p:grpSpPr>
      <p:sp>
        <p:nvSpPr>
          <p:cNvPr id="292" name="Google Shape;292;p86"/>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293"/>
        <p:cNvGrpSpPr/>
        <p:nvPr/>
      </p:nvGrpSpPr>
      <p:grpSpPr>
        <a:xfrm>
          <a:off x="0" y="0"/>
          <a:ext cx="0" cy="0"/>
          <a:chOff x="0" y="0"/>
          <a:chExt cx="0" cy="0"/>
        </a:xfrm>
      </p:grpSpPr>
      <p:pic>
        <p:nvPicPr>
          <p:cNvPr id="294" name="Google Shape;294;p8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95" name="Google Shape;295;p87"/>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6" name="Google Shape;296;p87"/>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297"/>
        <p:cNvGrpSpPr/>
        <p:nvPr/>
      </p:nvGrpSpPr>
      <p:grpSpPr>
        <a:xfrm>
          <a:off x="0" y="0"/>
          <a:ext cx="0" cy="0"/>
          <a:chOff x="0" y="0"/>
          <a:chExt cx="0" cy="0"/>
        </a:xfrm>
      </p:grpSpPr>
      <p:pic>
        <p:nvPicPr>
          <p:cNvPr id="298" name="Google Shape;298;p88"/>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99" name="Google Shape;299;p88"/>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0" name="Google Shape;300;p88"/>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301"/>
        <p:cNvGrpSpPr/>
        <p:nvPr/>
      </p:nvGrpSpPr>
      <p:grpSpPr>
        <a:xfrm>
          <a:off x="0" y="0"/>
          <a:ext cx="0" cy="0"/>
          <a:chOff x="0" y="0"/>
          <a:chExt cx="0" cy="0"/>
        </a:xfrm>
      </p:grpSpPr>
      <p:sp>
        <p:nvSpPr>
          <p:cNvPr id="302" name="Google Shape;302;p89"/>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303"/>
        <p:cNvGrpSpPr/>
        <p:nvPr/>
      </p:nvGrpSpPr>
      <p:grpSpPr>
        <a:xfrm>
          <a:off x="0" y="0"/>
          <a:ext cx="0" cy="0"/>
          <a:chOff x="0" y="0"/>
          <a:chExt cx="0" cy="0"/>
        </a:xfrm>
      </p:grpSpPr>
      <p:sp>
        <p:nvSpPr>
          <p:cNvPr id="304" name="Google Shape;304;p90"/>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305"/>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306"/>
        <p:cNvGrpSpPr/>
        <p:nvPr/>
      </p:nvGrpSpPr>
      <p:grpSpPr>
        <a:xfrm>
          <a:off x="0" y="0"/>
          <a:ext cx="0" cy="0"/>
          <a:chOff x="0" y="0"/>
          <a:chExt cx="0" cy="0"/>
        </a:xfrm>
      </p:grpSpPr>
      <p:pic>
        <p:nvPicPr>
          <p:cNvPr id="307" name="Google Shape;307;p92"/>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308"/>
        <p:cNvGrpSpPr/>
        <p:nvPr/>
      </p:nvGrpSpPr>
      <p:grpSpPr>
        <a:xfrm>
          <a:off x="0" y="0"/>
          <a:ext cx="0" cy="0"/>
          <a:chOff x="0" y="0"/>
          <a:chExt cx="0" cy="0"/>
        </a:xfrm>
      </p:grpSpPr>
      <p:sp>
        <p:nvSpPr>
          <p:cNvPr id="309" name="Google Shape;309;p9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10" name="Google Shape;310;p9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1" name="Google Shape;311;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312"/>
        <p:cNvGrpSpPr/>
        <p:nvPr/>
      </p:nvGrpSpPr>
      <p:grpSpPr>
        <a:xfrm>
          <a:off x="0" y="0"/>
          <a:ext cx="0" cy="0"/>
          <a:chOff x="0" y="0"/>
          <a:chExt cx="0" cy="0"/>
        </a:xfrm>
      </p:grpSpPr>
      <p:sp>
        <p:nvSpPr>
          <p:cNvPr id="313" name="Google Shape;313;p9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14" name="Google Shape;314;p9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5" name="Google Shape;315;p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316"/>
        <p:cNvGrpSpPr/>
        <p:nvPr/>
      </p:nvGrpSpPr>
      <p:grpSpPr>
        <a:xfrm>
          <a:off x="0" y="0"/>
          <a:ext cx="0" cy="0"/>
          <a:chOff x="0" y="0"/>
          <a:chExt cx="0" cy="0"/>
        </a:xfrm>
      </p:grpSpPr>
      <p:pic>
        <p:nvPicPr>
          <p:cNvPr id="317" name="Google Shape;317;p9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18"/>
        <p:cNvGrpSpPr/>
        <p:nvPr/>
      </p:nvGrpSpPr>
      <p:grpSpPr>
        <a:xfrm>
          <a:off x="0" y="0"/>
          <a:ext cx="0" cy="0"/>
          <a:chOff x="0" y="0"/>
          <a:chExt cx="0" cy="0"/>
        </a:xfrm>
      </p:grpSpPr>
      <p:pic>
        <p:nvPicPr>
          <p:cNvPr id="319" name="Google Shape;319;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320"/>
        <p:cNvGrpSpPr/>
        <p:nvPr/>
      </p:nvGrpSpPr>
      <p:grpSpPr>
        <a:xfrm>
          <a:off x="0" y="0"/>
          <a:ext cx="0" cy="0"/>
          <a:chOff x="0" y="0"/>
          <a:chExt cx="0" cy="0"/>
        </a:xfrm>
      </p:grpSpPr>
      <p:pic>
        <p:nvPicPr>
          <p:cNvPr id="321" name="Google Shape;321;p9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322"/>
        <p:cNvGrpSpPr/>
        <p:nvPr/>
      </p:nvGrpSpPr>
      <p:grpSpPr>
        <a:xfrm>
          <a:off x="0" y="0"/>
          <a:ext cx="0" cy="0"/>
          <a:chOff x="0" y="0"/>
          <a:chExt cx="0" cy="0"/>
        </a:xfrm>
      </p:grpSpPr>
      <p:pic>
        <p:nvPicPr>
          <p:cNvPr id="323" name="Google Shape;323;p9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9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326"/>
        <p:cNvGrpSpPr/>
        <p:nvPr/>
      </p:nvGrpSpPr>
      <p:grpSpPr>
        <a:xfrm>
          <a:off x="0" y="0"/>
          <a:ext cx="0" cy="0"/>
          <a:chOff x="0" y="0"/>
          <a:chExt cx="0" cy="0"/>
        </a:xfrm>
      </p:grpSpPr>
      <p:pic>
        <p:nvPicPr>
          <p:cNvPr id="327" name="Google Shape;327;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328"/>
        <p:cNvGrpSpPr/>
        <p:nvPr/>
      </p:nvGrpSpPr>
      <p:grpSpPr>
        <a:xfrm>
          <a:off x="0" y="0"/>
          <a:ext cx="0" cy="0"/>
          <a:chOff x="0" y="0"/>
          <a:chExt cx="0" cy="0"/>
        </a:xfrm>
      </p:grpSpPr>
      <p:pic>
        <p:nvPicPr>
          <p:cNvPr id="329" name="Google Shape;329;p1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330"/>
        <p:cNvGrpSpPr/>
        <p:nvPr/>
      </p:nvGrpSpPr>
      <p:grpSpPr>
        <a:xfrm>
          <a:off x="0" y="0"/>
          <a:ext cx="0" cy="0"/>
          <a:chOff x="0" y="0"/>
          <a:chExt cx="0" cy="0"/>
        </a:xfrm>
      </p:grpSpPr>
      <p:pic>
        <p:nvPicPr>
          <p:cNvPr id="331" name="Google Shape;331;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03-A">
  <p:cSld name="SECTION_HEADER_1_1_2">
    <p:bg>
      <p:bgPr>
        <a:blipFill>
          <a:blip r:embed="rId2">
            <a:alphaModFix/>
          </a:blip>
          <a:stretch>
            <a:fillRect/>
          </a:stretch>
        </a:blipFill>
        <a:effectLst/>
      </p:bgPr>
    </p:bg>
    <p:spTree>
      <p:nvGrpSpPr>
        <p:cNvPr id="1" name="Shape 332"/>
        <p:cNvGrpSpPr/>
        <p:nvPr/>
      </p:nvGrpSpPr>
      <p:grpSpPr>
        <a:xfrm>
          <a:off x="0" y="0"/>
          <a:ext cx="0" cy="0"/>
          <a:chOff x="0" y="0"/>
          <a:chExt cx="0" cy="0"/>
        </a:xfrm>
      </p:grpSpPr>
      <p:pic>
        <p:nvPicPr>
          <p:cNvPr id="333" name="Google Shape;333;p10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3.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theme" Target="../theme/theme4.xml"/><Relationship Id="rId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5.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3"/>
        <p:cNvGrpSpPr/>
        <p:nvPr/>
      </p:nvGrpSpPr>
      <p:grpSpPr>
        <a:xfrm>
          <a:off x="0" y="0"/>
          <a:ext cx="0" cy="0"/>
          <a:chOff x="0" y="0"/>
          <a:chExt cx="0" cy="0"/>
        </a:xfrm>
      </p:grpSpPr>
      <p:sp>
        <p:nvSpPr>
          <p:cNvPr id="224" name="Google Shape;224;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5" name="Google Shape;225;p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6" name="Google Shape;226;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63"/>
        <p:cNvGrpSpPr/>
        <p:nvPr/>
      </p:nvGrpSpPr>
      <p:grpSpPr>
        <a:xfrm>
          <a:off x="0" y="0"/>
          <a:ext cx="0" cy="0"/>
          <a:chOff x="0" y="0"/>
          <a:chExt cx="0" cy="0"/>
        </a:xfrm>
      </p:grpSpPr>
      <p:sp>
        <p:nvSpPr>
          <p:cNvPr id="364" name="Google Shape;364;p1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65" name="Google Shape;365;p1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366" name="Google Shape;366;p1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4.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4.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1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4.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08.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09.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slide" Target="slide20.xml"/><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slide" Target="slide13.xml"/><Relationship Id="rId5" Type="http://schemas.openxmlformats.org/officeDocument/2006/relationships/slide" Target="slide8.xml"/><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94.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94.xml"/><Relationship Id="rId5" Type="http://schemas.openxmlformats.org/officeDocument/2006/relationships/hyperlink" Target="https://docs.google.com/document/d/1DFXV0mj_N8MEjXUv6aVE1KDgncADT4eR4YJ2cb1vFzc/edit" TargetMode="Externa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26"/>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¡Les damos la bienvenida!</a:t>
            </a:r>
            <a:endParaRPr sz="4000" b="1">
              <a:solidFill>
                <a:srgbClr val="EAFF6A"/>
              </a:solidFill>
              <a:latin typeface="DM Sans"/>
              <a:ea typeface="DM Sans"/>
              <a:cs typeface="DM Sans"/>
              <a:sym typeface="DM Sans"/>
            </a:endParaRPr>
          </a:p>
        </p:txBody>
      </p:sp>
      <p:sp>
        <p:nvSpPr>
          <p:cNvPr id="397" name="Google Shape;397;p126"/>
          <p:cNvSpPr txBox="1"/>
          <p:nvPr/>
        </p:nvSpPr>
        <p:spPr>
          <a:xfrm>
            <a:off x="3315900" y="3421350"/>
            <a:ext cx="2512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id="398" name="Google Shape;398;p126" descr="Man Dancing on Apple iOS 12.2"/>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35"/>
          <p:cNvSpPr txBox="1"/>
          <p:nvPr/>
        </p:nvSpPr>
        <p:spPr>
          <a:xfrm>
            <a:off x="270475" y="345975"/>
            <a:ext cx="8598300" cy="614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100" b="1">
                <a:solidFill>
                  <a:schemeClr val="lt1"/>
                </a:solidFill>
                <a:latin typeface="DM Sans"/>
                <a:ea typeface="DM Sans"/>
                <a:cs typeface="DM Sans"/>
                <a:sym typeface="DM Sans"/>
              </a:rPr>
              <a:t>Ejemplo de uso de setTimeout</a:t>
            </a:r>
            <a:endParaRPr sz="3100" b="1">
              <a:solidFill>
                <a:schemeClr val="lt1"/>
              </a:solidFill>
              <a:latin typeface="DM Sans"/>
              <a:ea typeface="DM Sans"/>
              <a:cs typeface="DM Sans"/>
              <a:sym typeface="DM Sans"/>
            </a:endParaRPr>
          </a:p>
        </p:txBody>
      </p:sp>
      <p:sp>
        <p:nvSpPr>
          <p:cNvPr id="491" name="Google Shape;491;p135"/>
          <p:cNvSpPr txBox="1"/>
          <p:nvPr/>
        </p:nvSpPr>
        <p:spPr>
          <a:xfrm>
            <a:off x="170450" y="4696650"/>
            <a:ext cx="7618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100">
              <a:solidFill>
                <a:srgbClr val="999999"/>
              </a:solidFill>
              <a:latin typeface="DM Sans"/>
              <a:ea typeface="DM Sans"/>
              <a:cs typeface="DM Sans"/>
              <a:sym typeface="DM Sans"/>
            </a:endParaRPr>
          </a:p>
        </p:txBody>
      </p:sp>
      <p:pic>
        <p:nvPicPr>
          <p:cNvPr id="492" name="Google Shape;492;p135"/>
          <p:cNvPicPr preferRelativeResize="0"/>
          <p:nvPr/>
        </p:nvPicPr>
        <p:blipFill>
          <a:blip r:embed="rId3">
            <a:alphaModFix/>
          </a:blip>
          <a:stretch>
            <a:fillRect/>
          </a:stretch>
        </p:blipFill>
        <p:spPr>
          <a:xfrm>
            <a:off x="760525" y="1036275"/>
            <a:ext cx="7618200" cy="34088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3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setInterval</a:t>
            </a:r>
            <a:endParaRPr sz="4000" b="1" i="0" u="none" strike="noStrike" cap="none">
              <a:solidFill>
                <a:schemeClr val="dk1"/>
              </a:solidFill>
              <a:latin typeface="DM Sans"/>
              <a:ea typeface="DM Sans"/>
              <a:cs typeface="DM Sans"/>
              <a:sym typeface="DM Sans"/>
            </a:endParaRPr>
          </a:p>
        </p:txBody>
      </p:sp>
      <p:sp>
        <p:nvSpPr>
          <p:cNvPr id="498" name="Google Shape;498;p136"/>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setInterval funciona como setTimeout, la diferencia radica en que éste reiniciará el conteo y ejecutará la tarea nuevamente cada vez que se cumpla dicho intervalo de tiempo.</a:t>
            </a:r>
            <a:endParaRPr sz="1350">
              <a:latin typeface="DM Sans"/>
              <a:ea typeface="DM Sans"/>
              <a:cs typeface="DM Sans"/>
              <a:sym typeface="DM Sans"/>
            </a:endParaRPr>
          </a:p>
        </p:txBody>
      </p:sp>
      <p:sp>
        <p:nvSpPr>
          <p:cNvPr id="499" name="Google Shape;499;p136"/>
          <p:cNvSpPr txBox="1"/>
          <p:nvPr/>
        </p:nvSpPr>
        <p:spPr>
          <a:xfrm>
            <a:off x="4572000" y="19081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 timer devuelve un </a:t>
            </a:r>
            <a:r>
              <a:rPr lang="es" sz="1350" b="1">
                <a:latin typeface="DM Sans"/>
                <a:ea typeface="DM Sans"/>
                <a:cs typeface="DM Sans"/>
                <a:sym typeface="DM Sans"/>
              </a:rPr>
              <a:t>apagador</a:t>
            </a:r>
            <a:r>
              <a:rPr lang="es" sz="1350">
                <a:latin typeface="DM Sans"/>
                <a:ea typeface="DM Sans"/>
                <a:cs typeface="DM Sans"/>
                <a:sym typeface="DM Sans"/>
              </a:rPr>
              <a:t> el cual permite detener el intervalo cuando se cumpla cierta operación.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Suele utilizarse mucho para poner tiempos límites en alguna página para llenar formularios (Hay ciertas páginas que te dan tiempo límite para hacer la operación, O TE BOTAN).</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37"/>
          <p:cNvSpPr txBox="1"/>
          <p:nvPr/>
        </p:nvSpPr>
        <p:spPr>
          <a:xfrm>
            <a:off x="270475" y="345975"/>
            <a:ext cx="8598300" cy="614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100" b="1">
                <a:solidFill>
                  <a:schemeClr val="lt1"/>
                </a:solidFill>
                <a:latin typeface="DM Sans"/>
                <a:ea typeface="DM Sans"/>
                <a:cs typeface="DM Sans"/>
                <a:sym typeface="DM Sans"/>
              </a:rPr>
              <a:t>Ejemplo de uso de setInterval</a:t>
            </a:r>
            <a:endParaRPr sz="3100" b="1">
              <a:solidFill>
                <a:schemeClr val="lt1"/>
              </a:solidFill>
              <a:latin typeface="DM Sans"/>
              <a:ea typeface="DM Sans"/>
              <a:cs typeface="DM Sans"/>
              <a:sym typeface="DM Sans"/>
            </a:endParaRPr>
          </a:p>
        </p:txBody>
      </p:sp>
      <p:sp>
        <p:nvSpPr>
          <p:cNvPr id="505" name="Google Shape;505;p137"/>
          <p:cNvSpPr txBox="1"/>
          <p:nvPr/>
        </p:nvSpPr>
        <p:spPr>
          <a:xfrm>
            <a:off x="170450" y="4696650"/>
            <a:ext cx="7618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100">
              <a:solidFill>
                <a:srgbClr val="999999"/>
              </a:solidFill>
              <a:latin typeface="DM Sans"/>
              <a:ea typeface="DM Sans"/>
              <a:cs typeface="DM Sans"/>
              <a:sym typeface="DM Sans"/>
            </a:endParaRPr>
          </a:p>
        </p:txBody>
      </p:sp>
      <p:pic>
        <p:nvPicPr>
          <p:cNvPr id="506" name="Google Shape;506;p137"/>
          <p:cNvPicPr preferRelativeResize="0"/>
          <p:nvPr/>
        </p:nvPicPr>
        <p:blipFill>
          <a:blip r:embed="rId3">
            <a:alphaModFix/>
          </a:blip>
          <a:stretch>
            <a:fillRect/>
          </a:stretch>
        </p:blipFill>
        <p:spPr>
          <a:xfrm>
            <a:off x="783912" y="1066399"/>
            <a:ext cx="7576174" cy="3523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38"/>
          <p:cNvSpPr txBox="1"/>
          <p:nvPr/>
        </p:nvSpPr>
        <p:spPr>
          <a:xfrm>
            <a:off x="1461288"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Más allá de la memoria…</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manejo de archivos</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39"/>
          <p:cNvSpPr txBox="1"/>
          <p:nvPr/>
        </p:nvSpPr>
        <p:spPr>
          <a:xfrm>
            <a:off x="457725" y="516950"/>
            <a:ext cx="59700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El problema: persistencia en memoria</a:t>
            </a:r>
            <a:endParaRPr sz="4000" b="1" i="0" u="none" strike="noStrike" cap="none">
              <a:solidFill>
                <a:schemeClr val="dk1"/>
              </a:solidFill>
              <a:latin typeface="DM Sans"/>
              <a:ea typeface="DM Sans"/>
              <a:cs typeface="DM Sans"/>
              <a:sym typeface="DM Sans"/>
            </a:endParaRPr>
          </a:p>
        </p:txBody>
      </p:sp>
      <p:sp>
        <p:nvSpPr>
          <p:cNvPr id="517" name="Google Shape;517;p139"/>
          <p:cNvSpPr txBox="1"/>
          <p:nvPr/>
        </p:nvSpPr>
        <p:spPr>
          <a:xfrm>
            <a:off x="457725" y="2364050"/>
            <a:ext cx="47301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comenzamos a manejar más información, nos encontraremos con una de las grandes molestias del programador: tener que comenzar desde 0 cada vez que el programa termina su ejecución.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Todas las cosas que creamos, movimos o trabajamos desaparecen, ya que </a:t>
            </a:r>
            <a:r>
              <a:rPr lang="es" sz="1350" b="1">
                <a:latin typeface="DM Sans"/>
                <a:ea typeface="DM Sans"/>
                <a:cs typeface="DM Sans"/>
                <a:sym typeface="DM Sans"/>
              </a:rPr>
              <a:t>sólo persiste en memoria</a:t>
            </a:r>
            <a:r>
              <a:rPr lang="es" sz="1350">
                <a:latin typeface="DM Sans"/>
                <a:ea typeface="DM Sans"/>
                <a:cs typeface="DM Sans"/>
                <a:sym typeface="DM Sans"/>
              </a:rPr>
              <a:t>, y esta se borra automáticamente al finalizar el programa.</a:t>
            </a:r>
            <a:endParaRPr sz="1350">
              <a:latin typeface="DM Sans"/>
              <a:ea typeface="DM Sans"/>
              <a:cs typeface="DM Sans"/>
              <a:sym typeface="DM Sans"/>
            </a:endParaRPr>
          </a:p>
        </p:txBody>
      </p:sp>
      <p:sp>
        <p:nvSpPr>
          <p:cNvPr id="518" name="Google Shape;518;p139"/>
          <p:cNvSpPr txBox="1"/>
          <p:nvPr/>
        </p:nvSpPr>
        <p:spPr>
          <a:xfrm>
            <a:off x="6427740" y="2264828"/>
            <a:ext cx="149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REEMPLAZAR </a:t>
            </a:r>
            <a:endParaRPr sz="1350" b="0" i="0" u="none" strike="noStrike" cap="none">
              <a:solidFill>
                <a:schemeClr val="dk1"/>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POR IMAGEN</a:t>
            </a:r>
            <a:endParaRPr sz="1350" b="0" i="0" u="none" strike="noStrike" cap="none">
              <a:solidFill>
                <a:srgbClr val="000000"/>
              </a:solidFill>
              <a:latin typeface="DM Sans"/>
              <a:ea typeface="DM Sans"/>
              <a:cs typeface="DM Sans"/>
              <a:sym typeface="DM Sans"/>
            </a:endParaRPr>
          </a:p>
        </p:txBody>
      </p:sp>
      <p:pic>
        <p:nvPicPr>
          <p:cNvPr id="519" name="Google Shape;519;p139"/>
          <p:cNvPicPr preferRelativeResize="0"/>
          <p:nvPr/>
        </p:nvPicPr>
        <p:blipFill>
          <a:blip r:embed="rId3">
            <a:alphaModFix/>
          </a:blip>
          <a:stretch>
            <a:fillRect/>
          </a:stretch>
        </p:blipFill>
        <p:spPr>
          <a:xfrm>
            <a:off x="5229150" y="1809950"/>
            <a:ext cx="3407700" cy="174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40"/>
          <p:cNvSpPr txBox="1"/>
          <p:nvPr/>
        </p:nvSpPr>
        <p:spPr>
          <a:xfrm>
            <a:off x="457725" y="700550"/>
            <a:ext cx="473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El mundo real no te permite eso</a:t>
            </a:r>
            <a:endParaRPr sz="4000" b="1" i="0" u="none" strike="noStrike" cap="none">
              <a:solidFill>
                <a:schemeClr val="dk1"/>
              </a:solidFill>
              <a:latin typeface="DM Sans"/>
              <a:ea typeface="DM Sans"/>
              <a:cs typeface="DM Sans"/>
              <a:sym typeface="DM Sans"/>
            </a:endParaRPr>
          </a:p>
        </p:txBody>
      </p:sp>
      <p:sp>
        <p:nvSpPr>
          <p:cNvPr id="525" name="Google Shape;525;p140"/>
          <p:cNvSpPr txBox="1"/>
          <p:nvPr/>
        </p:nvSpPr>
        <p:spPr>
          <a:xfrm>
            <a:off x="457725" y="2037650"/>
            <a:ext cx="48387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tratara de registrar usuarios para la página web de mi empresa ¡imagina si tuviera que hacer una actualización de la página!</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 actualizar la página (el servidor), necesitaría reiniciarse Y </a:t>
            </a:r>
            <a:r>
              <a:rPr lang="es" sz="1350">
                <a:highlight>
                  <a:schemeClr val="accent6"/>
                </a:highlight>
                <a:latin typeface="DM Sans"/>
                <a:ea typeface="DM Sans"/>
                <a:cs typeface="DM Sans"/>
                <a:sym typeface="DM Sans"/>
              </a:rPr>
              <a:t>todos los usuarios desaparecerían</a:t>
            </a:r>
            <a:r>
              <a:rPr lang="es" sz="1350">
                <a:latin typeface="DM Sans"/>
                <a:ea typeface="DM Sans"/>
                <a:cs typeface="DM Sans"/>
                <a:sym typeface="DM Sans"/>
              </a:rPr>
              <a:t>. Tendríamos que pedirle a cada usuario que vuelva a registrarse y a subir su información.</a:t>
            </a:r>
            <a:endParaRPr sz="1350">
              <a:latin typeface="DM Sans"/>
              <a:ea typeface="DM Sans"/>
              <a:cs typeface="DM Sans"/>
              <a:sym typeface="DM Sans"/>
            </a:endParaRPr>
          </a:p>
        </p:txBody>
      </p:sp>
      <p:pic>
        <p:nvPicPr>
          <p:cNvPr id="526" name="Google Shape;526;p140"/>
          <p:cNvPicPr preferRelativeResize="0"/>
          <p:nvPr/>
        </p:nvPicPr>
        <p:blipFill>
          <a:blip r:embed="rId3">
            <a:alphaModFix/>
          </a:blip>
          <a:stretch>
            <a:fillRect/>
          </a:stretch>
        </p:blipFill>
        <p:spPr>
          <a:xfrm>
            <a:off x="6293275" y="1566663"/>
            <a:ext cx="2085557" cy="2010175"/>
          </a:xfrm>
          <a:prstGeom prst="rect">
            <a:avLst/>
          </a:prstGeom>
          <a:noFill/>
          <a:ln>
            <a:noFill/>
          </a:ln>
        </p:spPr>
      </p:pic>
      <p:sp>
        <p:nvSpPr>
          <p:cNvPr id="527" name="Google Shape;527;p140"/>
          <p:cNvSpPr txBox="1"/>
          <p:nvPr/>
        </p:nvSpPr>
        <p:spPr>
          <a:xfrm>
            <a:off x="6642225" y="3618050"/>
            <a:ext cx="2446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i="1">
                <a:latin typeface="DM Sans"/>
                <a:ea typeface="DM Sans"/>
                <a:cs typeface="DM Sans"/>
                <a:sym typeface="DM Sans"/>
              </a:rPr>
              <a:t>Usuario volviendo a nuestra página buscando su información</a:t>
            </a:r>
            <a:endParaRPr sz="1200" i="1">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41"/>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41"/>
          <p:cNvSpPr txBox="1"/>
          <p:nvPr/>
        </p:nvSpPr>
        <p:spPr>
          <a:xfrm>
            <a:off x="3649500" y="1104863"/>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¡La solución!</a:t>
            </a:r>
            <a:endParaRPr sz="4000" b="1" i="0" u="none" strike="noStrike" cap="none">
              <a:solidFill>
                <a:schemeClr val="dk1"/>
              </a:solidFill>
              <a:latin typeface="DM Sans"/>
              <a:ea typeface="DM Sans"/>
              <a:cs typeface="DM Sans"/>
              <a:sym typeface="DM Sans"/>
            </a:endParaRPr>
          </a:p>
        </p:txBody>
      </p:sp>
      <p:sp>
        <p:nvSpPr>
          <p:cNvPr id="534" name="Google Shape;534;p141"/>
          <p:cNvSpPr txBox="1"/>
          <p:nvPr/>
        </p:nvSpPr>
        <p:spPr>
          <a:xfrm>
            <a:off x="3649500" y="2211613"/>
            <a:ext cx="49872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a:t>
            </a:r>
            <a:r>
              <a:rPr lang="es" sz="1350" b="1">
                <a:latin typeface="DM Sans"/>
                <a:ea typeface="DM Sans"/>
                <a:cs typeface="DM Sans"/>
                <a:sym typeface="DM Sans"/>
              </a:rPr>
              <a:t>primera</a:t>
            </a:r>
            <a:r>
              <a:rPr lang="es" sz="1350">
                <a:latin typeface="DM Sans"/>
                <a:ea typeface="DM Sans"/>
                <a:cs typeface="DM Sans"/>
                <a:sym typeface="DM Sans"/>
              </a:rPr>
              <a:t> solución al problema de persistencia en memoria fue guardar la información en </a:t>
            </a:r>
            <a:r>
              <a:rPr lang="es" sz="1350" b="1">
                <a:latin typeface="DM Sans"/>
                <a:ea typeface="DM Sans"/>
                <a:cs typeface="DM Sans"/>
                <a:sym typeface="DM Sans"/>
              </a:rPr>
              <a:t>archivos</a:t>
            </a:r>
            <a:r>
              <a:rPr lang="es" sz="1350">
                <a:latin typeface="DM Sans"/>
                <a:ea typeface="DM Sans"/>
                <a:cs typeface="DM Sans"/>
                <a:sym typeface="DM Sans"/>
              </a:rPr>
              <a:t>. Estos son un conjunto de información que podemos </a:t>
            </a:r>
            <a:r>
              <a:rPr lang="es" sz="1350" b="1">
                <a:latin typeface="DM Sans"/>
                <a:ea typeface="DM Sans"/>
                <a:cs typeface="DM Sans"/>
                <a:sym typeface="DM Sans"/>
              </a:rPr>
              <a:t>almacenar</a:t>
            </a:r>
            <a:r>
              <a:rPr lang="es" sz="1350">
                <a:latin typeface="DM Sans"/>
                <a:ea typeface="DM Sans"/>
                <a:cs typeface="DM Sans"/>
                <a:sym typeface="DM Sans"/>
              </a:rPr>
              <a:t>.</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Así, cuando se requiera nuevamente la información, podemos leer el archivo que habíamos guardado y recuperar la información, aún si el programa había finalizado.</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¡Tu Sistema Operativo funciona así!</a:t>
            </a:r>
            <a:endParaRPr sz="1350">
              <a:latin typeface="DM Sans"/>
              <a:ea typeface="DM Sans"/>
              <a:cs typeface="DM Sans"/>
              <a:sym typeface="DM Sans"/>
            </a:endParaRPr>
          </a:p>
        </p:txBody>
      </p:sp>
      <p:pic>
        <p:nvPicPr>
          <p:cNvPr id="535" name="Google Shape;535;p141"/>
          <p:cNvPicPr preferRelativeResize="0"/>
          <p:nvPr/>
        </p:nvPicPr>
        <p:blipFill rotWithShape="1">
          <a:blip r:embed="rId3">
            <a:alphaModFix/>
          </a:blip>
          <a:srcRect l="4460" t="2879" r="7036" b="3627"/>
          <a:stretch/>
        </p:blipFill>
        <p:spPr>
          <a:xfrm>
            <a:off x="594225" y="2322850"/>
            <a:ext cx="2783574" cy="1432650"/>
          </a:xfrm>
          <a:prstGeom prst="rect">
            <a:avLst/>
          </a:prstGeom>
          <a:noFill/>
          <a:ln>
            <a:noFill/>
          </a:ln>
        </p:spPr>
      </p:pic>
      <p:pic>
        <p:nvPicPr>
          <p:cNvPr id="536" name="Google Shape;536;p141"/>
          <p:cNvPicPr preferRelativeResize="0"/>
          <p:nvPr/>
        </p:nvPicPr>
        <p:blipFill>
          <a:blip r:embed="rId4">
            <a:alphaModFix/>
          </a:blip>
          <a:stretch>
            <a:fillRect/>
          </a:stretch>
        </p:blipFill>
        <p:spPr>
          <a:xfrm>
            <a:off x="2957550" y="2361025"/>
            <a:ext cx="241650" cy="282500"/>
          </a:xfrm>
          <a:prstGeom prst="rect">
            <a:avLst/>
          </a:prstGeom>
          <a:noFill/>
          <a:ln>
            <a:noFill/>
          </a:ln>
        </p:spPr>
      </p:pic>
      <p:pic>
        <p:nvPicPr>
          <p:cNvPr id="537" name="Google Shape;537;p141"/>
          <p:cNvPicPr preferRelativeResize="0"/>
          <p:nvPr/>
        </p:nvPicPr>
        <p:blipFill>
          <a:blip r:embed="rId4">
            <a:alphaModFix/>
          </a:blip>
          <a:stretch>
            <a:fillRect/>
          </a:stretch>
        </p:blipFill>
        <p:spPr>
          <a:xfrm>
            <a:off x="2957550" y="3089000"/>
            <a:ext cx="241650" cy="282500"/>
          </a:xfrm>
          <a:prstGeom prst="rect">
            <a:avLst/>
          </a:prstGeom>
          <a:noFill/>
          <a:ln>
            <a:noFill/>
          </a:ln>
        </p:spPr>
      </p:pic>
      <p:pic>
        <p:nvPicPr>
          <p:cNvPr id="538" name="Google Shape;538;p141"/>
          <p:cNvPicPr preferRelativeResize="0"/>
          <p:nvPr/>
        </p:nvPicPr>
        <p:blipFill>
          <a:blip r:embed="rId4">
            <a:alphaModFix/>
          </a:blip>
          <a:stretch>
            <a:fillRect/>
          </a:stretch>
        </p:blipFill>
        <p:spPr>
          <a:xfrm>
            <a:off x="2985625" y="2725012"/>
            <a:ext cx="241650" cy="28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42"/>
          <p:cNvSpPr txBox="1"/>
          <p:nvPr/>
        </p:nvSpPr>
        <p:spPr>
          <a:xfrm>
            <a:off x="1423925"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Implementando archivos en nodejs: fs</a:t>
            </a:r>
            <a:endParaRPr sz="4000" b="1">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4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fs en Nodejs</a:t>
            </a:r>
            <a:endParaRPr sz="4000" b="1" i="0" u="none" strike="noStrike" cap="none">
              <a:solidFill>
                <a:schemeClr val="dk1"/>
              </a:solidFill>
              <a:latin typeface="DM Sans"/>
              <a:ea typeface="DM Sans"/>
              <a:cs typeface="DM Sans"/>
              <a:sym typeface="DM Sans"/>
            </a:endParaRPr>
          </a:p>
        </p:txBody>
      </p:sp>
      <p:sp>
        <p:nvSpPr>
          <p:cNvPr id="549" name="Google Shape;549;p143"/>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fs es la abreviación utilizada para FileSystem, el cual, como indica el nombre, es un sistema de manejador de archivos que nos proporcionará node para poder </a:t>
            </a:r>
            <a:r>
              <a:rPr lang="es" sz="1350">
                <a:highlight>
                  <a:schemeClr val="accent6"/>
                </a:highlight>
                <a:latin typeface="DM Sans"/>
                <a:ea typeface="DM Sans"/>
                <a:cs typeface="DM Sans"/>
                <a:sym typeface="DM Sans"/>
              </a:rPr>
              <a:t>crear, leer, actualizar o eliminar un archivo</a:t>
            </a:r>
            <a:r>
              <a:rPr lang="es" sz="1350">
                <a:latin typeface="DM Sans"/>
                <a:ea typeface="DM Sans"/>
                <a:cs typeface="DM Sans"/>
                <a:sym typeface="DM Sans"/>
              </a:rPr>
              <a:t>, sin tener que hacerlo nosotros desde cero. </a:t>
            </a:r>
            <a:endParaRPr sz="1350" b="0" i="0" u="none" strike="noStrike" cap="none">
              <a:solidFill>
                <a:srgbClr val="000000"/>
              </a:solidFill>
              <a:latin typeface="DM Sans"/>
              <a:ea typeface="DM Sans"/>
              <a:cs typeface="DM Sans"/>
              <a:sym typeface="DM Sans"/>
            </a:endParaRPr>
          </a:p>
        </p:txBody>
      </p:sp>
      <p:sp>
        <p:nvSpPr>
          <p:cNvPr id="550" name="Google Shape;550;p143"/>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Así, crear un archivo con contenido será tan fácil como escribir un par de líneas de código, en lugar de tener que lidiar con los datos binarios y transformaciones complejas y de un nivel más bajo en la computadora.</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4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¡Importante!</a:t>
            </a:r>
            <a:endParaRPr sz="4000" b="1" i="0" u="none" strike="noStrike" cap="none">
              <a:solidFill>
                <a:srgbClr val="EAFF6A"/>
              </a:solidFill>
              <a:latin typeface="DM Sans"/>
              <a:ea typeface="DM Sans"/>
              <a:cs typeface="DM Sans"/>
              <a:sym typeface="DM Sans"/>
            </a:endParaRPr>
          </a:p>
        </p:txBody>
      </p:sp>
      <p:sp>
        <p:nvSpPr>
          <p:cNvPr id="556" name="Google Shape;556;p144"/>
          <p:cNvSpPr txBox="1"/>
          <p:nvPr/>
        </p:nvSpPr>
        <p:spPr>
          <a:xfrm>
            <a:off x="473350" y="1626100"/>
            <a:ext cx="84138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Contempla que el curso utilizará muchas soluciones “ya previamente desarrolladas”. La programación se basa en un principio clave:</a:t>
            </a:r>
            <a:r>
              <a:rPr lang="es" sz="2500">
                <a:solidFill>
                  <a:schemeClr val="accent6"/>
                </a:solidFill>
                <a:latin typeface="DM Sans"/>
                <a:ea typeface="DM Sans"/>
                <a:cs typeface="DM Sans"/>
                <a:sym typeface="DM Sans"/>
              </a:rPr>
              <a:t> </a:t>
            </a:r>
            <a:r>
              <a:rPr lang="es" sz="2500" b="1">
                <a:solidFill>
                  <a:schemeClr val="accent6"/>
                </a:solidFill>
                <a:latin typeface="DM Sans"/>
                <a:ea typeface="DM Sans"/>
                <a:cs typeface="DM Sans"/>
                <a:sym typeface="DM Sans"/>
              </a:rPr>
              <a:t>no reinventes la rueda</a:t>
            </a:r>
            <a:r>
              <a:rPr lang="es" sz="2500" b="1">
                <a:solidFill>
                  <a:srgbClr val="E0FF00"/>
                </a:solidFill>
                <a:latin typeface="DM Sans"/>
                <a:ea typeface="DM Sans"/>
                <a:cs typeface="DM Sans"/>
                <a:sym typeface="DM Sans"/>
              </a:rPr>
              <a:t>.</a:t>
            </a:r>
            <a:r>
              <a:rPr lang="es" sz="2500">
                <a:solidFill>
                  <a:schemeClr val="accent1"/>
                </a:solidFill>
                <a:latin typeface="DM Sans"/>
                <a:ea typeface="DM Sans"/>
                <a:cs typeface="DM Sans"/>
                <a:sym typeface="DM Sans"/>
              </a:rPr>
              <a:t> </a:t>
            </a:r>
            <a:r>
              <a:rPr lang="es" sz="2500">
                <a:solidFill>
                  <a:schemeClr val="lt1"/>
                </a:solidFill>
                <a:latin typeface="DM Sans"/>
                <a:ea typeface="DM Sans"/>
                <a:cs typeface="DM Sans"/>
                <a:sym typeface="DM Sans"/>
              </a:rPr>
              <a:t>Los módulos a utilizar son soluciones ya proporcionadas por otros desarrolladores, con el fin de concentrarnos en la solución de problemas más específicos.</a:t>
            </a:r>
            <a:endParaRPr sz="2500" u="none" strike="noStrike" cap="none">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2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2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05" name="Google Shape;405;p127"/>
          <p:cNvSpPr txBox="1"/>
          <p:nvPr/>
        </p:nvSpPr>
        <p:spPr>
          <a:xfrm>
            <a:off x="3655975" y="2541075"/>
            <a:ext cx="24072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06" name="Google Shape;406;p12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45"/>
          <p:cNvSpPr txBox="1"/>
          <p:nvPr/>
        </p:nvSpPr>
        <p:spPr>
          <a:xfrm>
            <a:off x="1411363" y="164820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¿Cómo utilizamos el File System de NodeJs </a:t>
            </a:r>
            <a:r>
              <a:rPr lang="es" sz="4000" b="1">
                <a:solidFill>
                  <a:srgbClr val="EA90FF"/>
                </a:solidFill>
                <a:latin typeface="DM Sans"/>
                <a:ea typeface="DM Sans"/>
                <a:cs typeface="DM Sans"/>
                <a:sym typeface="DM Sans"/>
              </a:rPr>
              <a:t>en nuestro propio código</a:t>
            </a:r>
            <a:r>
              <a:rPr lang="es" sz="4000" b="1">
                <a:solidFill>
                  <a:schemeClr val="lt1"/>
                </a:solidFill>
                <a:latin typeface="DM Sans"/>
                <a:ea typeface="DM Sans"/>
                <a:cs typeface="DM Sans"/>
                <a:sym typeface="DM Sans"/>
              </a:rPr>
              <a:t>?</a:t>
            </a:r>
            <a:endParaRPr sz="4000" b="1">
              <a:solidFill>
                <a:srgbClr val="EA90FF"/>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46"/>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Utilizando fs</a:t>
            </a:r>
            <a:endParaRPr sz="4000" b="1" i="0" u="none" strike="noStrike" cap="none">
              <a:solidFill>
                <a:schemeClr val="dk1"/>
              </a:solidFill>
              <a:latin typeface="DM Sans"/>
              <a:ea typeface="DM Sans"/>
              <a:cs typeface="DM Sans"/>
              <a:sym typeface="DM Sans"/>
            </a:endParaRPr>
          </a:p>
        </p:txBody>
      </p:sp>
      <p:pic>
        <p:nvPicPr>
          <p:cNvPr id="567" name="Google Shape;567;p146"/>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568" name="Google Shape;568;p146"/>
          <p:cNvSpPr txBox="1"/>
          <p:nvPr/>
        </p:nvSpPr>
        <p:spPr>
          <a:xfrm>
            <a:off x="549525" y="1888100"/>
            <a:ext cx="81468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fs existe desde el momento en el que instalamos Nodejs en nuestro computador, por lo que, para utilizarlo, podemos llamarlo desde cualquier archivo que tengamos de nuestro código con la siguiente línea: </a:t>
            </a:r>
            <a:endParaRPr sz="1350" b="0" i="0" u="none" strike="noStrike" cap="none">
              <a:solidFill>
                <a:srgbClr val="000000"/>
              </a:solidFill>
              <a:latin typeface="DM Sans"/>
              <a:ea typeface="DM Sans"/>
              <a:cs typeface="DM Sans"/>
              <a:sym typeface="DM Sans"/>
            </a:endParaRPr>
          </a:p>
        </p:txBody>
      </p:sp>
      <p:pic>
        <p:nvPicPr>
          <p:cNvPr id="569" name="Google Shape;569;p146"/>
          <p:cNvPicPr preferRelativeResize="0"/>
          <p:nvPr/>
        </p:nvPicPr>
        <p:blipFill>
          <a:blip r:embed="rId4">
            <a:alphaModFix/>
          </a:blip>
          <a:stretch>
            <a:fillRect/>
          </a:stretch>
        </p:blipFill>
        <p:spPr>
          <a:xfrm>
            <a:off x="2466175" y="2696299"/>
            <a:ext cx="3503500" cy="353802"/>
          </a:xfrm>
          <a:prstGeom prst="rect">
            <a:avLst/>
          </a:prstGeom>
          <a:noFill/>
          <a:ln>
            <a:noFill/>
          </a:ln>
        </p:spPr>
      </p:pic>
      <p:sp>
        <p:nvSpPr>
          <p:cNvPr id="570" name="Google Shape;570;p146"/>
          <p:cNvSpPr txBox="1"/>
          <p:nvPr/>
        </p:nvSpPr>
        <p:spPr>
          <a:xfrm>
            <a:off x="549525" y="3354900"/>
            <a:ext cx="81468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 ahí en adelante todo el módulo de FileSystem estará contenido en la variable fs. Sólo debemos utilizarlo llamando sus métodos como una clase.</a:t>
            </a:r>
            <a:endParaRPr sz="1350" i="0" u="none" strike="noStrike" cap="non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4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fs.promises</a:t>
            </a:r>
            <a:endParaRPr sz="4000" b="1" i="0" u="none" strike="noStrike" cap="none">
              <a:solidFill>
                <a:schemeClr val="dk1"/>
              </a:solidFill>
              <a:latin typeface="DM Sans"/>
              <a:ea typeface="DM Sans"/>
              <a:cs typeface="DM Sans"/>
              <a:sym typeface="DM Sans"/>
            </a:endParaRPr>
          </a:p>
        </p:txBody>
      </p:sp>
      <p:sp>
        <p:nvSpPr>
          <p:cNvPr id="576" name="Google Shape;576;p147"/>
          <p:cNvSpPr txBox="1"/>
          <p:nvPr/>
        </p:nvSpPr>
        <p:spPr>
          <a:xfrm>
            <a:off x="473350"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colocar a nuestro módulo fs el </a:t>
            </a:r>
            <a:r>
              <a:rPr lang="es" sz="1350" b="1">
                <a:solidFill>
                  <a:schemeClr val="dk1"/>
                </a:solidFill>
                <a:latin typeface="DM Sans"/>
                <a:ea typeface="DM Sans"/>
                <a:cs typeface="DM Sans"/>
                <a:sym typeface="DM Sans"/>
              </a:rPr>
              <a:t>.promises</a:t>
            </a: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 sz="1350">
                <a:solidFill>
                  <a:schemeClr val="dk1"/>
                </a:solidFill>
                <a:latin typeface="DM Sans"/>
                <a:ea typeface="DM Sans"/>
                <a:cs typeface="DM Sans"/>
                <a:sym typeface="DM Sans"/>
              </a:rPr>
              <a:t>estamos indicando que, la operación que se hará debe ser ejecutada de manera </a:t>
            </a:r>
            <a:r>
              <a:rPr lang="es" sz="1350" b="1">
                <a:solidFill>
                  <a:schemeClr val="dk1"/>
                </a:solidFill>
                <a:latin typeface="DM Sans"/>
                <a:ea typeface="DM Sans"/>
                <a:cs typeface="DM Sans"/>
                <a:sym typeface="DM Sans"/>
              </a:rPr>
              <a:t>asíncrona</a:t>
            </a:r>
            <a:r>
              <a:rPr lang="es" sz="1350">
                <a:solidFill>
                  <a:schemeClr val="dk1"/>
                </a:solidFill>
                <a:latin typeface="DM Sans"/>
                <a:ea typeface="DM Sans"/>
                <a:cs typeface="DM Sans"/>
                <a:sym typeface="DM Sans"/>
              </a:rPr>
              <a:t>, pero en lugar de manipularla con un callback, lo podemos hacer con .then +.catch, o bien con async/await.</a:t>
            </a: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 sz="1350">
                <a:solidFill>
                  <a:schemeClr val="dk1"/>
                </a:solidFill>
                <a:latin typeface="DM Sans"/>
                <a:ea typeface="DM Sans"/>
                <a:cs typeface="DM Sans"/>
                <a:sym typeface="DM Sans"/>
              </a:rPr>
              <a:t>Los argumentos y estructura es casi idéntico al síncrono, por lo tanto sus operaciones principales serán: </a:t>
            </a:r>
            <a:endParaRPr sz="1350">
              <a:solidFill>
                <a:schemeClr val="dk1"/>
              </a:solidFill>
              <a:latin typeface="DM Sans"/>
              <a:ea typeface="DM Sans"/>
              <a:cs typeface="DM Sans"/>
              <a:sym typeface="DM Sans"/>
            </a:endParaRPr>
          </a:p>
        </p:txBody>
      </p:sp>
      <p:sp>
        <p:nvSpPr>
          <p:cNvPr id="577" name="Google Shape;577;p147"/>
          <p:cNvSpPr txBox="1"/>
          <p:nvPr/>
        </p:nvSpPr>
        <p:spPr>
          <a:xfrm>
            <a:off x="4527575" y="1908175"/>
            <a:ext cx="3834600" cy="24705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4"/>
              </a:buClr>
              <a:buSzPts val="1350"/>
              <a:buFont typeface="DM Sans"/>
              <a:buChar char="✓"/>
            </a:pPr>
            <a:r>
              <a:rPr lang="es" sz="1350" b="1">
                <a:solidFill>
                  <a:schemeClr val="dk1"/>
                </a:solidFill>
                <a:latin typeface="DM Sans"/>
                <a:ea typeface="DM Sans"/>
                <a:cs typeface="DM Sans"/>
                <a:sym typeface="DM Sans"/>
              </a:rPr>
              <a:t>fs.promises.writeFile </a:t>
            </a:r>
            <a:r>
              <a:rPr lang="es" sz="1350">
                <a:solidFill>
                  <a:schemeClr val="dk1"/>
                </a:solidFill>
                <a:latin typeface="DM Sans"/>
                <a:ea typeface="DM Sans"/>
                <a:cs typeface="DM Sans"/>
                <a:sym typeface="DM Sans"/>
              </a:rPr>
              <a:t>= Para escribir contenido en un archivo. Si el archivo no existe, lo crea. Si existe, lo sobreescribe.</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b="1">
                <a:solidFill>
                  <a:schemeClr val="dk1"/>
                </a:solidFill>
                <a:latin typeface="DM Sans"/>
                <a:ea typeface="DM Sans"/>
                <a:cs typeface="DM Sans"/>
                <a:sym typeface="DM Sans"/>
              </a:rPr>
              <a:t>fs.promises.readFile </a:t>
            </a:r>
            <a:r>
              <a:rPr lang="es" sz="1350">
                <a:solidFill>
                  <a:schemeClr val="dk1"/>
                </a:solidFill>
                <a:latin typeface="DM Sans"/>
                <a:ea typeface="DM Sans"/>
                <a:cs typeface="DM Sans"/>
                <a:sym typeface="DM Sans"/>
              </a:rPr>
              <a:t> = Para obtener el contenido de un archivo.</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b="1">
                <a:solidFill>
                  <a:schemeClr val="dk1"/>
                </a:solidFill>
                <a:latin typeface="DM Sans"/>
                <a:ea typeface="DM Sans"/>
                <a:cs typeface="DM Sans"/>
                <a:sym typeface="DM Sans"/>
              </a:rPr>
              <a:t>fs.promises.appendFile </a:t>
            </a:r>
            <a:r>
              <a:rPr lang="es" sz="1350">
                <a:solidFill>
                  <a:schemeClr val="dk1"/>
                </a:solidFill>
                <a:latin typeface="DM Sans"/>
                <a:ea typeface="DM Sans"/>
                <a:cs typeface="DM Sans"/>
                <a:sym typeface="DM Sans"/>
              </a:rPr>
              <a:t>= Para añadir contenido a un archivo. ¡No se sobreescribe!</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b="1">
                <a:solidFill>
                  <a:schemeClr val="dk1"/>
                </a:solidFill>
                <a:latin typeface="DM Sans"/>
                <a:ea typeface="DM Sans"/>
                <a:cs typeface="DM Sans"/>
                <a:sym typeface="DM Sans"/>
              </a:rPr>
              <a:t>fs.promises.unlink</a:t>
            </a:r>
            <a:r>
              <a:rPr lang="es" sz="1350">
                <a:solidFill>
                  <a:schemeClr val="dk1"/>
                </a:solidFill>
                <a:latin typeface="DM Sans"/>
                <a:ea typeface="DM Sans"/>
                <a:cs typeface="DM Sans"/>
                <a:sym typeface="DM Sans"/>
              </a:rPr>
              <a:t>= Es el “delete” de los archivos. eliminará todo el archivo, no sólo el contenido.</a:t>
            </a:r>
            <a:endParaRPr sz="135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148"/>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a:t>
            </a:r>
            <a:endParaRPr sz="3500" b="1" i="0" u="none" strike="noStrike" cap="none">
              <a:solidFill>
                <a:srgbClr val="EAFF6A"/>
              </a:solidFill>
              <a:latin typeface="DM Sans"/>
              <a:ea typeface="DM Sans"/>
              <a:cs typeface="DM Sans"/>
              <a:sym typeface="DM Sans"/>
            </a:endParaRPr>
          </a:p>
        </p:txBody>
      </p:sp>
      <p:sp>
        <p:nvSpPr>
          <p:cNvPr id="583" name="Google Shape;583;p148"/>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Usando el módulo de fs debemos:</a:t>
            </a:r>
            <a:endParaRPr sz="2500">
              <a:solidFill>
                <a:srgbClr val="B7B7B7"/>
              </a:solidFill>
              <a:latin typeface="DM Sans"/>
              <a:ea typeface="DM Sans"/>
              <a:cs typeface="DM Sans"/>
              <a:sym typeface="DM Sans"/>
            </a:endParaRPr>
          </a:p>
          <a:p>
            <a:pPr marL="914400" marR="0" lvl="1" indent="-387350" algn="l" rtl="0">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Crear un archivo</a:t>
            </a:r>
            <a:endParaRPr sz="2500">
              <a:solidFill>
                <a:srgbClr val="B7B7B7"/>
              </a:solidFill>
              <a:latin typeface="DM Sans"/>
              <a:ea typeface="DM Sans"/>
              <a:cs typeface="DM Sans"/>
              <a:sym typeface="DM Sans"/>
            </a:endParaRPr>
          </a:p>
          <a:p>
            <a:pPr marL="914400" marR="0" lvl="1" indent="-387350" algn="l" rtl="0">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Escribir en el archivo</a:t>
            </a:r>
            <a:endParaRPr sz="2500">
              <a:solidFill>
                <a:srgbClr val="B7B7B7"/>
              </a:solidFill>
              <a:latin typeface="DM Sans"/>
              <a:ea typeface="DM Sans"/>
              <a:cs typeface="DM Sans"/>
              <a:sym typeface="DM Sans"/>
            </a:endParaRPr>
          </a:p>
          <a:p>
            <a:pPr marL="914400" marR="0" lvl="1" indent="-387350" algn="l" rtl="0">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Leer del archivo</a:t>
            </a:r>
            <a:endParaRPr sz="2500">
              <a:solidFill>
                <a:srgbClr val="B7B7B7"/>
              </a:solidFill>
              <a:latin typeface="DM Sans"/>
              <a:ea typeface="DM Sans"/>
              <a:cs typeface="DM Sans"/>
              <a:sym typeface="DM Sans"/>
            </a:endParaRPr>
          </a:p>
          <a:p>
            <a:pPr marL="914400" marR="0" lvl="1" indent="-387350" algn="l" rtl="0">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Modificar el archivo</a:t>
            </a:r>
            <a:endParaRPr sz="2500">
              <a:solidFill>
                <a:srgbClr val="B7B7B7"/>
              </a:solidFill>
              <a:latin typeface="DM Sans"/>
              <a:ea typeface="DM Sans"/>
              <a:cs typeface="DM Sans"/>
              <a:sym typeface="DM Sans"/>
            </a:endParaRPr>
          </a:p>
          <a:p>
            <a:pPr marL="914400" marR="0" lvl="1" indent="-387350" algn="l" rtl="0">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Borrar el archivo creado</a:t>
            </a:r>
            <a:endParaRPr sz="2500">
              <a:solidFill>
                <a:srgbClr val="B7B7B7"/>
              </a:solidFill>
              <a:latin typeface="DM Sans"/>
              <a:ea typeface="DM Sans"/>
              <a:cs typeface="DM Sans"/>
              <a:sym typeface="DM Sans"/>
            </a:endParaRPr>
          </a:p>
        </p:txBody>
      </p:sp>
      <p:grpSp>
        <p:nvGrpSpPr>
          <p:cNvPr id="584" name="Google Shape;584;p148"/>
          <p:cNvGrpSpPr/>
          <p:nvPr/>
        </p:nvGrpSpPr>
        <p:grpSpPr>
          <a:xfrm>
            <a:off x="473351" y="619523"/>
            <a:ext cx="738900" cy="738900"/>
            <a:chOff x="473351" y="619523"/>
            <a:chExt cx="738900" cy="738900"/>
          </a:xfrm>
        </p:grpSpPr>
        <p:sp>
          <p:nvSpPr>
            <p:cNvPr id="585" name="Google Shape;585;p14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6" name="Google Shape;586;p14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149"/>
          <p:cNvSpPr txBox="1"/>
          <p:nvPr/>
        </p:nvSpPr>
        <p:spPr>
          <a:xfrm>
            <a:off x="270475" y="345975"/>
            <a:ext cx="8598300" cy="10437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100" b="1">
                <a:solidFill>
                  <a:schemeClr val="lt1"/>
                </a:solidFill>
                <a:latin typeface="DM Sans"/>
                <a:ea typeface="DM Sans"/>
                <a:cs typeface="DM Sans"/>
                <a:sym typeface="DM Sans"/>
              </a:rPr>
              <a:t>Ejemplo de fs con promesas usando async/await</a:t>
            </a:r>
            <a:endParaRPr sz="3100" b="1">
              <a:solidFill>
                <a:schemeClr val="lt1"/>
              </a:solidFill>
              <a:latin typeface="DM Sans"/>
              <a:ea typeface="DM Sans"/>
              <a:cs typeface="DM Sans"/>
              <a:sym typeface="DM Sans"/>
            </a:endParaRPr>
          </a:p>
        </p:txBody>
      </p:sp>
      <p:sp>
        <p:nvSpPr>
          <p:cNvPr id="592" name="Google Shape;592;p149"/>
          <p:cNvSpPr txBox="1"/>
          <p:nvPr/>
        </p:nvSpPr>
        <p:spPr>
          <a:xfrm>
            <a:off x="170450" y="4696650"/>
            <a:ext cx="7618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100">
              <a:solidFill>
                <a:srgbClr val="999999"/>
              </a:solidFill>
              <a:latin typeface="DM Sans"/>
              <a:ea typeface="DM Sans"/>
              <a:cs typeface="DM Sans"/>
              <a:sym typeface="DM Sans"/>
            </a:endParaRPr>
          </a:p>
        </p:txBody>
      </p:sp>
      <p:pic>
        <p:nvPicPr>
          <p:cNvPr id="593" name="Google Shape;593;p149"/>
          <p:cNvPicPr preferRelativeResize="0"/>
          <p:nvPr/>
        </p:nvPicPr>
        <p:blipFill>
          <a:blip r:embed="rId3">
            <a:alphaModFix/>
          </a:blip>
          <a:stretch>
            <a:fillRect/>
          </a:stretch>
        </p:blipFill>
        <p:spPr>
          <a:xfrm>
            <a:off x="1248313" y="1535575"/>
            <a:ext cx="6647375" cy="3084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598" name="Google Shape;598;p150"/>
          <p:cNvGrpSpPr/>
          <p:nvPr/>
        </p:nvGrpSpPr>
        <p:grpSpPr>
          <a:xfrm>
            <a:off x="4202556" y="994173"/>
            <a:ext cx="738900" cy="738900"/>
            <a:chOff x="974706" y="2467173"/>
            <a:chExt cx="738900" cy="738900"/>
          </a:xfrm>
        </p:grpSpPr>
        <p:sp>
          <p:nvSpPr>
            <p:cNvPr id="599" name="Google Shape;599;p15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0" name="Google Shape;600;p15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01" name="Google Shape;601;p150"/>
          <p:cNvSpPr txBox="1"/>
          <p:nvPr/>
        </p:nvSpPr>
        <p:spPr>
          <a:xfrm>
            <a:off x="1461300" y="2208625"/>
            <a:ext cx="609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highlight>
                <a:srgbClr val="EAFF6A"/>
              </a:highlight>
              <a:latin typeface="DM Sans"/>
              <a:ea typeface="DM Sans"/>
              <a:cs typeface="DM Sans"/>
              <a:sym typeface="DM Sans"/>
            </a:endParaRPr>
          </a:p>
        </p:txBody>
      </p:sp>
      <p:sp>
        <p:nvSpPr>
          <p:cNvPr id="602" name="Google Shape;602;p150"/>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 min</a:t>
            </a:r>
            <a:endParaRPr sz="2000" b="1" i="0" u="none" strike="noStrike" cap="none">
              <a:solidFill>
                <a:srgbClr val="83AEFB"/>
              </a:solidFill>
              <a:latin typeface="DM Sans"/>
              <a:ea typeface="DM Sans"/>
              <a:cs typeface="DM Sans"/>
              <a:sym typeface="DM Sans"/>
            </a:endParaRPr>
          </a:p>
        </p:txBody>
      </p:sp>
      <p:sp>
        <p:nvSpPr>
          <p:cNvPr id="603" name="Google Shape;603;p150"/>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promesas</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08" name="Google Shape;608;p151"/>
          <p:cNvGrpSpPr/>
          <p:nvPr/>
        </p:nvGrpSpPr>
        <p:grpSpPr>
          <a:xfrm>
            <a:off x="457347" y="468298"/>
            <a:ext cx="431074" cy="431074"/>
            <a:chOff x="974706" y="2467173"/>
            <a:chExt cx="738900" cy="738900"/>
          </a:xfrm>
        </p:grpSpPr>
        <p:sp>
          <p:nvSpPr>
            <p:cNvPr id="609" name="Google Shape;609;p15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0" name="Google Shape;610;p15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11" name="Google Shape;611;p151"/>
          <p:cNvSpPr txBox="1"/>
          <p:nvPr/>
        </p:nvSpPr>
        <p:spPr>
          <a:xfrm>
            <a:off x="501450" y="1081750"/>
            <a:ext cx="762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latin typeface="DM Sans"/>
              <a:ea typeface="DM Sans"/>
              <a:cs typeface="DM Sans"/>
              <a:sym typeface="DM Sans"/>
            </a:endParaRPr>
          </a:p>
        </p:txBody>
      </p:sp>
      <p:pic>
        <p:nvPicPr>
          <p:cNvPr id="612" name="Google Shape;612;p151"/>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13" name="Google Shape;613;p151"/>
          <p:cNvSpPr txBox="1"/>
          <p:nvPr/>
        </p:nvSpPr>
        <p:spPr>
          <a:xfrm>
            <a:off x="549525" y="2253750"/>
            <a:ext cx="80829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a:t>
            </a:r>
            <a:r>
              <a:rPr lang="es" sz="1350" b="1">
                <a:latin typeface="DM Sans"/>
                <a:ea typeface="DM Sans"/>
                <a:cs typeface="DM Sans"/>
                <a:sym typeface="DM Sans"/>
              </a:rPr>
              <a:t>con promesas</a:t>
            </a:r>
            <a:r>
              <a:rPr lang="es" sz="1350">
                <a:latin typeface="DM Sans"/>
                <a:ea typeface="DM Sans"/>
                <a:cs typeface="DM Sans"/>
                <a:sym typeface="DM Sans"/>
              </a:rPr>
              <a:t>.</a:t>
            </a:r>
            <a:endParaRPr sz="1350">
              <a:latin typeface="DM Sans"/>
              <a:ea typeface="DM Sans"/>
              <a:cs typeface="DM Sans"/>
              <a:sym typeface="DM Sans"/>
            </a:endParaRPr>
          </a:p>
        </p:txBody>
      </p:sp>
      <p:sp>
        <p:nvSpPr>
          <p:cNvPr id="614" name="Google Shape;614;p151"/>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52"/>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620" name="Google Shape;620;p152"/>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53"/>
          <p:cNvSpPr txBox="1"/>
          <p:nvPr/>
        </p:nvSpPr>
        <p:spPr>
          <a:xfrm>
            <a:off x="473350" y="6191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Manejo de datos complejos</a:t>
            </a:r>
            <a:endParaRPr sz="4000" b="1" i="0" u="none" strike="noStrike" cap="none">
              <a:solidFill>
                <a:schemeClr val="dk1"/>
              </a:solidFill>
              <a:latin typeface="DM Sans"/>
              <a:ea typeface="DM Sans"/>
              <a:cs typeface="DM Sans"/>
              <a:sym typeface="DM Sans"/>
            </a:endParaRPr>
          </a:p>
        </p:txBody>
      </p:sp>
      <p:sp>
        <p:nvSpPr>
          <p:cNvPr id="626" name="Google Shape;626;p153"/>
          <p:cNvSpPr txBox="1"/>
          <p:nvPr/>
        </p:nvSpPr>
        <p:spPr>
          <a:xfrm>
            <a:off x="473350" y="1495250"/>
            <a:ext cx="35040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ya podrás imaginar, no todo en sistemas son cadenas de texto. Es decir muchas veces queremos manejar un conjunto de datos de forma estructurada demostrando una relacionados entre sí</a:t>
            </a:r>
            <a:endParaRPr sz="1350" i="0" u="none" strike="noStrike" cap="none">
              <a:solidFill>
                <a:srgbClr val="000000"/>
              </a:solidFill>
              <a:latin typeface="DM Sans"/>
              <a:ea typeface="DM Sans"/>
              <a:cs typeface="DM Sans"/>
              <a:sym typeface="DM Sans"/>
            </a:endParaRPr>
          </a:p>
        </p:txBody>
      </p:sp>
      <p:sp>
        <p:nvSpPr>
          <p:cNvPr id="627" name="Google Shape;627;p153"/>
          <p:cNvSpPr txBox="1"/>
          <p:nvPr/>
        </p:nvSpPr>
        <p:spPr>
          <a:xfrm>
            <a:off x="473350" y="2963900"/>
            <a:ext cx="3504000" cy="808200"/>
          </a:xfrm>
          <a:prstGeom prst="rect">
            <a:avLst/>
          </a:prstGeom>
          <a:solidFill>
            <a:srgbClr val="569CD6"/>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lt1"/>
                </a:solidFill>
                <a:latin typeface="DM Sans"/>
                <a:ea typeface="DM Sans"/>
                <a:cs typeface="DM Sans"/>
                <a:sym typeface="DM Sans"/>
              </a:rPr>
              <a:t>Ejemplo:</a:t>
            </a:r>
            <a:r>
              <a:rPr lang="es" sz="1350">
                <a:solidFill>
                  <a:schemeClr val="lt1"/>
                </a:solidFill>
                <a:latin typeface="DM Sans"/>
                <a:ea typeface="DM Sans"/>
                <a:cs typeface="DM Sans"/>
                <a:sym typeface="DM Sans"/>
              </a:rPr>
              <a:t> un usuario de mi sitio tiene generalmente como datos asociados un email y un password</a:t>
            </a:r>
            <a:endParaRPr sz="1350" i="0" u="none" strike="noStrike" cap="none">
              <a:solidFill>
                <a:schemeClr val="lt1"/>
              </a:solidFill>
              <a:latin typeface="DM Sans"/>
              <a:ea typeface="DM Sans"/>
              <a:cs typeface="DM Sans"/>
              <a:sym typeface="DM Sans"/>
            </a:endParaRPr>
          </a:p>
        </p:txBody>
      </p:sp>
      <p:sp>
        <p:nvSpPr>
          <p:cNvPr id="628" name="Google Shape;628;p153"/>
          <p:cNvSpPr txBox="1"/>
          <p:nvPr/>
        </p:nvSpPr>
        <p:spPr>
          <a:xfrm>
            <a:off x="4889550" y="1546975"/>
            <a:ext cx="35040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Debido a que este problema surge al igual que todo lo que vimos antes en muchas soluciones software distintas, se crea y definen archivos estandard para almancenar este tipo de información:</a:t>
            </a:r>
            <a:endParaRPr sz="1350" i="0" u="none" strike="noStrike" cap="none">
              <a:solidFill>
                <a:srgbClr val="000000"/>
              </a:solidFill>
              <a:latin typeface="DM Sans"/>
              <a:ea typeface="DM Sans"/>
              <a:cs typeface="DM Sans"/>
              <a:sym typeface="DM Sans"/>
            </a:endParaRPr>
          </a:p>
        </p:txBody>
      </p:sp>
      <p:sp>
        <p:nvSpPr>
          <p:cNvPr id="629" name="Google Shape;629;p153"/>
          <p:cNvSpPr txBox="1"/>
          <p:nvPr/>
        </p:nvSpPr>
        <p:spPr>
          <a:xfrm>
            <a:off x="4808750" y="2718950"/>
            <a:ext cx="3504000" cy="2055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000000"/>
              </a:buClr>
              <a:buSzPts val="1350"/>
              <a:buFont typeface="DM Sans"/>
              <a:buChar char="●"/>
            </a:pPr>
            <a:r>
              <a:rPr lang="es" sz="1350" b="1" u="sng">
                <a:latin typeface="DM Sans"/>
                <a:ea typeface="DM Sans"/>
                <a:cs typeface="DM Sans"/>
                <a:sym typeface="DM Sans"/>
              </a:rPr>
              <a:t>csv</a:t>
            </a:r>
            <a:r>
              <a:rPr lang="es" sz="1350">
                <a:latin typeface="DM Sans"/>
                <a:ea typeface="DM Sans"/>
                <a:cs typeface="DM Sans"/>
                <a:sym typeface="DM Sans"/>
              </a:rPr>
              <a:t>: Permite </a:t>
            </a:r>
            <a:r>
              <a:rPr lang="es" sz="1350" b="1">
                <a:latin typeface="DM Sans"/>
                <a:ea typeface="DM Sans"/>
                <a:cs typeface="DM Sans"/>
                <a:sym typeface="DM Sans"/>
              </a:rPr>
              <a:t>almancenar datos</a:t>
            </a:r>
            <a:r>
              <a:rPr lang="es" sz="1350">
                <a:latin typeface="DM Sans"/>
                <a:ea typeface="DM Sans"/>
                <a:cs typeface="DM Sans"/>
                <a:sym typeface="DM Sans"/>
              </a:rPr>
              <a:t> en forma de </a:t>
            </a:r>
            <a:r>
              <a:rPr lang="es" sz="1350" b="1">
                <a:latin typeface="DM Sans"/>
                <a:ea typeface="DM Sans"/>
                <a:cs typeface="DM Sans"/>
                <a:sym typeface="DM Sans"/>
              </a:rPr>
              <a:t>columnas y filas </a:t>
            </a:r>
            <a:r>
              <a:rPr lang="es" sz="1350">
                <a:latin typeface="DM Sans"/>
                <a:ea typeface="DM Sans"/>
                <a:cs typeface="DM Sans"/>
                <a:sym typeface="DM Sans"/>
              </a:rPr>
              <a:t>(literalmente un Excel)</a:t>
            </a:r>
            <a:endParaRPr sz="135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b="1" u="sng">
                <a:latin typeface="DM Sans"/>
                <a:ea typeface="DM Sans"/>
                <a:cs typeface="DM Sans"/>
                <a:sym typeface="DM Sans"/>
              </a:rPr>
              <a:t>json</a:t>
            </a:r>
            <a:r>
              <a:rPr lang="es" sz="1350">
                <a:latin typeface="DM Sans"/>
                <a:ea typeface="DM Sans"/>
                <a:cs typeface="DM Sans"/>
                <a:sym typeface="DM Sans"/>
              </a:rPr>
              <a:t>: Permite </a:t>
            </a:r>
            <a:r>
              <a:rPr lang="es" sz="1350" b="1">
                <a:latin typeface="DM Sans"/>
                <a:ea typeface="DM Sans"/>
                <a:cs typeface="DM Sans"/>
                <a:sym typeface="DM Sans"/>
              </a:rPr>
              <a:t>almancenar datos</a:t>
            </a:r>
            <a:r>
              <a:rPr lang="es" sz="1350">
                <a:latin typeface="DM Sans"/>
                <a:ea typeface="DM Sans"/>
                <a:cs typeface="DM Sans"/>
                <a:sym typeface="DM Sans"/>
              </a:rPr>
              <a:t> en forma de </a:t>
            </a:r>
            <a:r>
              <a:rPr lang="es" sz="1350" b="1">
                <a:latin typeface="DM Sans"/>
                <a:ea typeface="DM Sans"/>
                <a:cs typeface="DM Sans"/>
                <a:sym typeface="DM Sans"/>
              </a:rPr>
              <a:t>objetos </a:t>
            </a:r>
            <a:r>
              <a:rPr lang="es" sz="1350">
                <a:latin typeface="DM Sans"/>
                <a:ea typeface="DM Sans"/>
                <a:cs typeface="DM Sans"/>
                <a:sym typeface="DM Sans"/>
              </a:rPr>
              <a:t>(JavaScript Object Notation)</a:t>
            </a:r>
            <a:endParaRPr sz="135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b="1" u="sng">
                <a:latin typeface="DM Sans"/>
                <a:ea typeface="DM Sans"/>
                <a:cs typeface="DM Sans"/>
                <a:sym typeface="DM Sans"/>
              </a:rPr>
              <a:t>yaml</a:t>
            </a:r>
            <a:r>
              <a:rPr lang="es" sz="1350">
                <a:latin typeface="DM Sans"/>
                <a:ea typeface="DM Sans"/>
                <a:cs typeface="DM Sans"/>
                <a:sym typeface="DM Sans"/>
              </a:rPr>
              <a:t>: Usado generalmente como </a:t>
            </a:r>
            <a:r>
              <a:rPr lang="es" sz="1350" b="1">
                <a:latin typeface="DM Sans"/>
                <a:ea typeface="DM Sans"/>
                <a:cs typeface="DM Sans"/>
                <a:sym typeface="DM Sans"/>
              </a:rPr>
              <a:t>archivos de configuración</a:t>
            </a:r>
            <a:r>
              <a:rPr lang="es" sz="1350">
                <a:latin typeface="DM Sans"/>
                <a:ea typeface="DM Sans"/>
                <a:cs typeface="DM Sans"/>
                <a:sym typeface="DM Sans"/>
              </a:rPr>
              <a:t> ó de </a:t>
            </a:r>
            <a:r>
              <a:rPr lang="es" sz="1350" b="1">
                <a:latin typeface="DM Sans"/>
                <a:ea typeface="DM Sans"/>
                <a:cs typeface="DM Sans"/>
                <a:sym typeface="DM Sans"/>
              </a:rPr>
              <a:t>definición estructura</a:t>
            </a:r>
            <a:endParaRPr sz="1350" b="1">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54"/>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54"/>
          <p:cNvSpPr txBox="1"/>
          <p:nvPr/>
        </p:nvSpPr>
        <p:spPr>
          <a:xfrm>
            <a:off x="1219740" y="2264828"/>
            <a:ext cx="149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REEMPLAZAR </a:t>
            </a:r>
            <a:endParaRPr sz="1350" b="0" i="0" u="none" strike="noStrike" cap="none">
              <a:solidFill>
                <a:schemeClr val="dk1"/>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POR IMAGEN</a:t>
            </a:r>
            <a:endParaRPr sz="1350" b="0" i="0" u="none" strike="noStrike" cap="none">
              <a:solidFill>
                <a:srgbClr val="000000"/>
              </a:solidFill>
              <a:latin typeface="DM Sans"/>
              <a:ea typeface="DM Sans"/>
              <a:cs typeface="DM Sans"/>
              <a:sym typeface="DM Sans"/>
            </a:endParaRPr>
          </a:p>
        </p:txBody>
      </p:sp>
      <p:sp>
        <p:nvSpPr>
          <p:cNvPr id="636" name="Google Shape;636;p154"/>
          <p:cNvSpPr txBox="1"/>
          <p:nvPr/>
        </p:nvSpPr>
        <p:spPr>
          <a:xfrm>
            <a:off x="3649500" y="1104863"/>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JSON.stringify</a:t>
            </a:r>
            <a:endParaRPr sz="4000" b="1" i="0" u="none" strike="noStrike" cap="none">
              <a:solidFill>
                <a:schemeClr val="dk1"/>
              </a:solidFill>
              <a:latin typeface="DM Sans"/>
              <a:ea typeface="DM Sans"/>
              <a:cs typeface="DM Sans"/>
              <a:sym typeface="DM Sans"/>
            </a:endParaRPr>
          </a:p>
        </p:txBody>
      </p:sp>
      <p:sp>
        <p:nvSpPr>
          <p:cNvPr id="637" name="Google Shape;637;p154"/>
          <p:cNvSpPr txBox="1"/>
          <p:nvPr/>
        </p:nvSpPr>
        <p:spPr>
          <a:xfrm>
            <a:off x="3649500" y="2211613"/>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tenemos el objeto que queremos guardar en el archivo, tenemos que recordar que éste no puede guardarse sólo incrustándolo. </a:t>
            </a:r>
            <a:r>
              <a:rPr lang="es" sz="1350" b="1">
                <a:latin typeface="DM Sans"/>
                <a:ea typeface="DM Sans"/>
                <a:cs typeface="DM Sans"/>
                <a:sym typeface="DM Sans"/>
              </a:rPr>
              <a:t>Necesitamos convertirlo a formato json, </a:t>
            </a:r>
            <a:r>
              <a:rPr lang="es" sz="1350">
                <a:latin typeface="DM Sans"/>
                <a:ea typeface="DM Sans"/>
                <a:cs typeface="DM Sans"/>
                <a:sym typeface="DM Sans"/>
              </a:rPr>
              <a:t>el cual es un formato estándar de guardado y envío de archivos.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sintaxis para hacer la conversión 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pic>
        <p:nvPicPr>
          <p:cNvPr id="638" name="Google Shape;638;p154"/>
          <p:cNvPicPr preferRelativeResize="0"/>
          <p:nvPr/>
        </p:nvPicPr>
        <p:blipFill>
          <a:blip r:embed="rId3">
            <a:alphaModFix/>
          </a:blip>
          <a:stretch>
            <a:fillRect/>
          </a:stretch>
        </p:blipFill>
        <p:spPr>
          <a:xfrm>
            <a:off x="3722398" y="3620563"/>
            <a:ext cx="4924425" cy="361950"/>
          </a:xfrm>
          <a:prstGeom prst="rect">
            <a:avLst/>
          </a:prstGeom>
          <a:noFill/>
          <a:ln>
            <a:noFill/>
          </a:ln>
        </p:spPr>
      </p:pic>
      <p:pic>
        <p:nvPicPr>
          <p:cNvPr id="639" name="Google Shape;639;p154"/>
          <p:cNvPicPr preferRelativeResize="0"/>
          <p:nvPr/>
        </p:nvPicPr>
        <p:blipFill>
          <a:blip r:embed="rId4">
            <a:alphaModFix/>
          </a:blip>
          <a:stretch>
            <a:fillRect/>
          </a:stretch>
        </p:blipFill>
        <p:spPr>
          <a:xfrm>
            <a:off x="643138" y="1257250"/>
            <a:ext cx="2663600" cy="2025000"/>
          </a:xfrm>
          <a:prstGeom prst="rect">
            <a:avLst/>
          </a:prstGeom>
          <a:noFill/>
          <a:ln>
            <a:noFill/>
          </a:ln>
        </p:spPr>
      </p:pic>
      <p:sp>
        <p:nvSpPr>
          <p:cNvPr id="640" name="Google Shape;640;p154"/>
          <p:cNvSpPr txBox="1"/>
          <p:nvPr/>
        </p:nvSpPr>
        <p:spPr>
          <a:xfrm>
            <a:off x="627063" y="3332150"/>
            <a:ext cx="267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latin typeface="DM Sans"/>
                <a:ea typeface="DM Sans"/>
                <a:cs typeface="DM Sans"/>
                <a:sym typeface="DM Sans"/>
              </a:rPr>
              <a:t>Así se ve un JSON. Muy similar a un objeto, ¡pero no lo es!</a:t>
            </a:r>
            <a:endParaRPr sz="120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28"/>
          <p:cNvSpPr txBox="1"/>
          <p:nvPr/>
        </p:nvSpPr>
        <p:spPr>
          <a:xfrm>
            <a:off x="1461300" y="22529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Manejo de archivos en Javascript</a:t>
            </a:r>
            <a:endParaRPr sz="4000" b="1" i="0" u="none" strike="noStrike" cap="none">
              <a:solidFill>
                <a:srgbClr val="EAFF6A"/>
              </a:solidFill>
              <a:latin typeface="DM Sans"/>
              <a:ea typeface="DM Sans"/>
              <a:cs typeface="DM Sans"/>
              <a:sym typeface="DM Sans"/>
            </a:endParaRPr>
          </a:p>
        </p:txBody>
      </p:sp>
      <p:sp>
        <p:nvSpPr>
          <p:cNvPr id="412" name="Google Shape;412;p12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0</a:t>
            </a:r>
            <a:r>
              <a:rPr lang="es" sz="1800" b="1">
                <a:solidFill>
                  <a:schemeClr val="lt1"/>
                </a:solidFill>
                <a:latin typeface="DM Sans"/>
                <a:ea typeface="DM Sans"/>
                <a:cs typeface="DM Sans"/>
                <a:sym typeface="DM Sans"/>
              </a:rPr>
              <a:t>4</a:t>
            </a:r>
            <a:r>
              <a:rPr lang="es" sz="1800" b="1" i="0" u="none" strike="noStrike" cap="none">
                <a:solidFill>
                  <a:schemeClr val="lt1"/>
                </a:solidFill>
                <a:latin typeface="DM Sans"/>
                <a:ea typeface="DM Sans"/>
                <a:cs typeface="DM Sans"/>
                <a:sym typeface="DM Sans"/>
              </a:rPr>
              <a:t>.</a:t>
            </a:r>
            <a:r>
              <a:rPr lang="es" sz="1800" b="0" i="0" u="none" strike="noStrike" cap="non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55"/>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JSON.parse</a:t>
            </a:r>
            <a:endParaRPr sz="4000" b="1" i="0" u="none" strike="noStrike" cap="none">
              <a:solidFill>
                <a:schemeClr val="dk1"/>
              </a:solidFill>
              <a:latin typeface="DM Sans"/>
              <a:ea typeface="DM Sans"/>
              <a:cs typeface="DM Sans"/>
              <a:sym typeface="DM Sans"/>
            </a:endParaRPr>
          </a:p>
        </p:txBody>
      </p:sp>
      <p:sp>
        <p:nvSpPr>
          <p:cNvPr id="646" name="Google Shape;646;p155"/>
          <p:cNvSpPr txBox="1"/>
          <p:nvPr/>
        </p:nvSpPr>
        <p:spPr>
          <a:xfrm>
            <a:off x="457725" y="2211625"/>
            <a:ext cx="75777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que entendemos cómo se convierte un objeto a un JSON, es claro mencionar que JSON.parse representa la operación contraria. </a:t>
            </a:r>
            <a:r>
              <a:rPr lang="es" sz="1350" b="1">
                <a:latin typeface="DM Sans"/>
                <a:ea typeface="DM Sans"/>
                <a:cs typeface="DM Sans"/>
                <a:sym typeface="DM Sans"/>
              </a:rPr>
              <a:t>Cuando leemos un archivo, el contenido no es manipulable</a:t>
            </a:r>
            <a:r>
              <a:rPr lang="es" sz="1350">
                <a:latin typeface="DM Sans"/>
                <a:ea typeface="DM Sans"/>
                <a:cs typeface="DM Sans"/>
                <a:sym typeface="DM Sans"/>
              </a:rPr>
              <a:t>, así que, para recuperar el objeto que había guardado </a:t>
            </a:r>
            <a:r>
              <a:rPr lang="es" sz="1350" u="sng">
                <a:latin typeface="DM Sans"/>
                <a:ea typeface="DM Sans"/>
                <a:cs typeface="DM Sans"/>
                <a:sym typeface="DM Sans"/>
              </a:rPr>
              <a:t>y no sólo una string representativa de él</a:t>
            </a:r>
            <a:r>
              <a:rPr lang="es" sz="1350">
                <a:latin typeface="DM Sans"/>
                <a:ea typeface="DM Sans"/>
                <a:cs typeface="DM Sans"/>
                <a:sym typeface="DM Sans"/>
              </a:rPr>
              <a:t>, entonces hay que transformarlo de vuelta, esto se hace con JSON.parse</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su sintaxis es:</a:t>
            </a:r>
            <a:endParaRPr sz="1350">
              <a:latin typeface="DM Sans"/>
              <a:ea typeface="DM Sans"/>
              <a:cs typeface="DM Sans"/>
              <a:sym typeface="DM Sans"/>
            </a:endParaRPr>
          </a:p>
        </p:txBody>
      </p:sp>
      <p:pic>
        <p:nvPicPr>
          <p:cNvPr id="647" name="Google Shape;647;p155"/>
          <p:cNvPicPr preferRelativeResize="0"/>
          <p:nvPr/>
        </p:nvPicPr>
        <p:blipFill>
          <a:blip r:embed="rId3">
            <a:alphaModFix/>
          </a:blip>
          <a:stretch>
            <a:fillRect/>
          </a:stretch>
        </p:blipFill>
        <p:spPr>
          <a:xfrm>
            <a:off x="538675" y="3435325"/>
            <a:ext cx="5086350" cy="304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grpSp>
        <p:nvGrpSpPr>
          <p:cNvPr id="652" name="Google Shape;652;p156"/>
          <p:cNvGrpSpPr/>
          <p:nvPr/>
        </p:nvGrpSpPr>
        <p:grpSpPr>
          <a:xfrm>
            <a:off x="4202556" y="994173"/>
            <a:ext cx="738900" cy="738900"/>
            <a:chOff x="974706" y="2467173"/>
            <a:chExt cx="738900" cy="738900"/>
          </a:xfrm>
        </p:grpSpPr>
        <p:sp>
          <p:nvSpPr>
            <p:cNvPr id="653" name="Google Shape;653;p15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4" name="Google Shape;654;p15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55" name="Google Shape;655;p156"/>
          <p:cNvSpPr txBox="1"/>
          <p:nvPr/>
        </p:nvSpPr>
        <p:spPr>
          <a:xfrm>
            <a:off x="1461300" y="2208625"/>
            <a:ext cx="6090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highlight>
                <a:srgbClr val="EAFF6A"/>
              </a:highlight>
              <a:latin typeface="DM Sans"/>
              <a:ea typeface="DM Sans"/>
              <a:cs typeface="DM Sans"/>
              <a:sym typeface="DM Sans"/>
            </a:endParaRPr>
          </a:p>
        </p:txBody>
      </p:sp>
      <p:sp>
        <p:nvSpPr>
          <p:cNvPr id="656" name="Google Shape;656;p156"/>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grpSp>
        <p:nvGrpSpPr>
          <p:cNvPr id="661" name="Google Shape;661;p157"/>
          <p:cNvGrpSpPr/>
          <p:nvPr/>
        </p:nvGrpSpPr>
        <p:grpSpPr>
          <a:xfrm>
            <a:off x="457347" y="468298"/>
            <a:ext cx="431074" cy="431074"/>
            <a:chOff x="974706" y="2467173"/>
            <a:chExt cx="738900" cy="738900"/>
          </a:xfrm>
        </p:grpSpPr>
        <p:sp>
          <p:nvSpPr>
            <p:cNvPr id="662" name="Google Shape;662;p15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3" name="Google Shape;663;p15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64" name="Google Shape;664;p157"/>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pic>
        <p:nvPicPr>
          <p:cNvPr id="665" name="Google Shape;665;p157"/>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66" name="Google Shape;666;p157"/>
          <p:cNvSpPr txBox="1"/>
          <p:nvPr/>
        </p:nvSpPr>
        <p:spPr>
          <a:xfrm>
            <a:off x="530550" y="2455600"/>
            <a:ext cx="7755000" cy="2301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b="1">
                <a:solidFill>
                  <a:schemeClr val="dk1"/>
                </a:solidFill>
                <a:highlight>
                  <a:schemeClr val="lt1"/>
                </a:highlight>
                <a:latin typeface="DM Sans"/>
                <a:ea typeface="DM Sans"/>
                <a:cs typeface="DM Sans"/>
                <a:sym typeface="DM Sans"/>
              </a:rPr>
              <a:t>Escribir un programa ejecutable bajo node.js que realice las siguientes acciones:</a:t>
            </a:r>
            <a:endParaRPr b="1">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Abra una terminal en el directorio del archivo y ejecute la instrucción: </a:t>
            </a:r>
            <a:r>
              <a:rPr lang="es" i="1">
                <a:solidFill>
                  <a:schemeClr val="dk1"/>
                </a:solidFill>
                <a:highlight>
                  <a:schemeClr val="lt1"/>
                </a:highlight>
                <a:latin typeface="DM Sans"/>
                <a:ea typeface="DM Sans"/>
                <a:cs typeface="DM Sans"/>
                <a:sym typeface="DM Sans"/>
              </a:rPr>
              <a:t>npm init -y</a:t>
            </a:r>
            <a:r>
              <a:rPr lang="es">
                <a:solidFill>
                  <a:schemeClr val="dk1"/>
                </a:solidFill>
                <a:highlight>
                  <a:schemeClr val="lt1"/>
                </a:highlight>
                <a:latin typeface="DM Sans"/>
                <a:ea typeface="DM Sans"/>
                <a:cs typeface="DM Sans"/>
                <a:sym typeface="DM Sans"/>
              </a:rPr>
              <a:t>.</a:t>
            </a:r>
            <a:endParaRPr>
              <a:solidFill>
                <a:schemeClr val="dk1"/>
              </a:solidFill>
              <a:highlight>
                <a:schemeClr val="lt1"/>
              </a:highlight>
              <a:latin typeface="DM Sans"/>
              <a:ea typeface="DM Sans"/>
              <a:cs typeface="DM Sans"/>
              <a:sym typeface="DM Sans"/>
            </a:endParaRPr>
          </a:p>
          <a:p>
            <a:pPr marL="914400" lvl="1" indent="-295275" algn="l" rtl="0">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Esto creará un archivo especial (lo veremos más adelante) de nombre </a:t>
            </a:r>
            <a:r>
              <a:rPr lang="es" i="1">
                <a:solidFill>
                  <a:schemeClr val="dk1"/>
                </a:solidFill>
                <a:highlight>
                  <a:schemeClr val="lt1"/>
                </a:highlight>
                <a:latin typeface="DM Sans"/>
                <a:ea typeface="DM Sans"/>
                <a:cs typeface="DM Sans"/>
                <a:sym typeface="DM Sans"/>
              </a:rPr>
              <a:t>package.json</a:t>
            </a:r>
            <a:endParaRPr i="1">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Lea el archivo </a:t>
            </a:r>
            <a:r>
              <a:rPr lang="es" i="1">
                <a:solidFill>
                  <a:schemeClr val="dk1"/>
                </a:solidFill>
                <a:highlight>
                  <a:schemeClr val="lt1"/>
                </a:highlight>
                <a:latin typeface="DM Sans"/>
                <a:ea typeface="DM Sans"/>
                <a:cs typeface="DM Sans"/>
                <a:sym typeface="DM Sans"/>
              </a:rPr>
              <a:t>package.json</a:t>
            </a:r>
            <a:r>
              <a:rPr lang="es">
                <a:solidFill>
                  <a:schemeClr val="dk1"/>
                </a:solidFill>
                <a:highlight>
                  <a:schemeClr val="lt1"/>
                </a:highlight>
                <a:latin typeface="DM Sans"/>
                <a:ea typeface="DM Sans"/>
                <a:cs typeface="DM Sans"/>
                <a:sym typeface="DM Sans"/>
              </a:rPr>
              <a:t> y declare un objeto con el siguiente formato y datos:</a:t>
            </a:r>
            <a:endParaRPr sz="1050">
              <a:solidFill>
                <a:srgbClr val="D4D4D4"/>
              </a:solidFill>
              <a:highlight>
                <a:srgbClr val="1E1E1E"/>
              </a:highlight>
              <a:latin typeface="DM Sans"/>
              <a:ea typeface="DM Sans"/>
              <a:cs typeface="DM Sans"/>
              <a:sym typeface="DM Sans"/>
            </a:endParaRPr>
          </a:p>
          <a:p>
            <a:pPr marL="0" lvl="0" indent="457200" algn="l" rtl="0">
              <a:lnSpc>
                <a:spcPct val="135714"/>
              </a:lnSpc>
              <a:spcBef>
                <a:spcPts val="0"/>
              </a:spcBef>
              <a:spcAft>
                <a:spcPts val="0"/>
              </a:spcAft>
              <a:buNone/>
            </a:pPr>
            <a:r>
              <a:rPr lang="es" sz="1050">
                <a:solidFill>
                  <a:srgbClr val="569CD6"/>
                </a:solidFill>
                <a:highlight>
                  <a:srgbClr val="1E1E1E"/>
                </a:highlight>
                <a:latin typeface="Courier New"/>
                <a:ea typeface="Courier New"/>
                <a:cs typeface="Courier New"/>
                <a:sym typeface="Courier New"/>
              </a:rPr>
              <a:t>const</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info</a:t>
            </a:r>
            <a:r>
              <a:rPr lang="es"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contenidoStr:</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leído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formato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contenidoObj:</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leído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formato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objeto</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size: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tamaño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bytes</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050">
              <a:latin typeface="DM Sans"/>
              <a:ea typeface="DM Sans"/>
              <a:cs typeface="DM Sans"/>
              <a:sym typeface="DM Sans"/>
            </a:endParaRPr>
          </a:p>
        </p:txBody>
      </p:sp>
      <p:sp>
        <p:nvSpPr>
          <p:cNvPr id="667" name="Google Shape;667;p157"/>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grpSp>
        <p:nvGrpSpPr>
          <p:cNvPr id="672" name="Google Shape;672;p158"/>
          <p:cNvGrpSpPr/>
          <p:nvPr/>
        </p:nvGrpSpPr>
        <p:grpSpPr>
          <a:xfrm>
            <a:off x="457347" y="468298"/>
            <a:ext cx="431074" cy="431074"/>
            <a:chOff x="974706" y="2467173"/>
            <a:chExt cx="738900" cy="738900"/>
          </a:xfrm>
        </p:grpSpPr>
        <p:sp>
          <p:nvSpPr>
            <p:cNvPr id="673" name="Google Shape;673;p1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4" name="Google Shape;674;p15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675" name="Google Shape;675;p158"/>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76" name="Google Shape;676;p158"/>
          <p:cNvSpPr txBox="1"/>
          <p:nvPr/>
        </p:nvSpPr>
        <p:spPr>
          <a:xfrm>
            <a:off x="530550" y="2461200"/>
            <a:ext cx="8082900" cy="1693200"/>
          </a:xfrm>
          <a:prstGeom prst="rect">
            <a:avLst/>
          </a:prstGeom>
          <a:noFill/>
          <a:ln>
            <a:noFill/>
          </a:ln>
        </p:spPr>
        <p:txBody>
          <a:bodyPr spcFirstLastPara="1" wrap="square" lIns="91425" tIns="91425" rIns="91425" bIns="91425" anchor="t" anchorCtr="0">
            <a:spAutoFit/>
          </a:bodyPr>
          <a:lstStyle/>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677" name="Google Shape;677;p158"/>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678" name="Google Shape;678;p158"/>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59"/>
          <p:cNvSpPr txBox="1"/>
          <p:nvPr/>
        </p:nvSpPr>
        <p:spPr>
          <a:xfrm>
            <a:off x="1423925"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de utilizar archivos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60"/>
          <p:cNvSpPr txBox="1"/>
          <p:nvPr/>
        </p:nvSpPr>
        <p:spPr>
          <a:xfrm>
            <a:off x="601500" y="1104863"/>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¿Por qué usarlos?</a:t>
            </a:r>
            <a:endParaRPr sz="4000" b="1" i="0" u="none" strike="noStrike" cap="none">
              <a:solidFill>
                <a:schemeClr val="dk1"/>
              </a:solidFill>
              <a:latin typeface="DM Sans"/>
              <a:ea typeface="DM Sans"/>
              <a:cs typeface="DM Sans"/>
              <a:sym typeface="DM Sans"/>
            </a:endParaRPr>
          </a:p>
        </p:txBody>
      </p:sp>
      <p:sp>
        <p:nvSpPr>
          <p:cNvPr id="689" name="Google Shape;689;p160"/>
          <p:cNvSpPr txBox="1"/>
          <p:nvPr/>
        </p:nvSpPr>
        <p:spPr>
          <a:xfrm>
            <a:off x="601500" y="2211613"/>
            <a:ext cx="4987200" cy="14316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Son excelentes para empezar a aprender persistencia, ya que son muy fáciles de usar</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Al ser nativo de node js, no tenemos que hacer instalaciones externas.</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Es muy fácil de manipular dentro o fuera de nuestro programa, además de se transferible.</a:t>
            </a:r>
            <a:endParaRPr sz="1350">
              <a:latin typeface="DM Sans"/>
              <a:ea typeface="DM Sans"/>
              <a:cs typeface="DM Sans"/>
              <a:sym typeface="DM Sans"/>
            </a:endParaRPr>
          </a:p>
        </p:txBody>
      </p:sp>
      <p:pic>
        <p:nvPicPr>
          <p:cNvPr id="690" name="Google Shape;690;p160"/>
          <p:cNvPicPr preferRelativeResize="0"/>
          <p:nvPr/>
        </p:nvPicPr>
        <p:blipFill>
          <a:blip r:embed="rId3">
            <a:alphaModFix/>
          </a:blip>
          <a:stretch>
            <a:fillRect/>
          </a:stretch>
        </p:blipFill>
        <p:spPr>
          <a:xfrm>
            <a:off x="5677725" y="1551550"/>
            <a:ext cx="3063675" cy="20403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61"/>
          <p:cNvSpPr txBox="1"/>
          <p:nvPr/>
        </p:nvSpPr>
        <p:spPr>
          <a:xfrm>
            <a:off x="477975" y="971825"/>
            <a:ext cx="7124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Desventajas </a:t>
            </a:r>
            <a:endParaRPr sz="4000" b="1" i="0" u="none" strike="noStrike" cap="none">
              <a:solidFill>
                <a:schemeClr val="dk1"/>
              </a:solidFill>
              <a:latin typeface="DM Sans"/>
              <a:ea typeface="DM Sans"/>
              <a:cs typeface="DM Sans"/>
              <a:sym typeface="DM Sans"/>
            </a:endParaRPr>
          </a:p>
        </p:txBody>
      </p:sp>
      <p:sp>
        <p:nvSpPr>
          <p:cNvPr id="696" name="Google Shape;696;p161"/>
          <p:cNvSpPr txBox="1"/>
          <p:nvPr/>
        </p:nvSpPr>
        <p:spPr>
          <a:xfrm>
            <a:off x="460350" y="1720825"/>
            <a:ext cx="4987200" cy="24705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Conforme la información crece, nos daremos cuenta que, para querer modificar una sola cosa, necesitamos leer todo el archivo, lo cual consume recursos importantes.</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Similar al punto anterior, una vez modificado un dato puntual del archivo, tengo que </a:t>
            </a:r>
            <a:r>
              <a:rPr lang="es" sz="1350" b="1">
                <a:latin typeface="DM Sans"/>
                <a:ea typeface="DM Sans"/>
                <a:cs typeface="DM Sans"/>
                <a:sym typeface="DM Sans"/>
              </a:rPr>
              <a:t>reescribir el archivo</a:t>
            </a:r>
            <a:r>
              <a:rPr lang="es" sz="1350">
                <a:latin typeface="DM Sans"/>
                <a:ea typeface="DM Sans"/>
                <a:cs typeface="DM Sans"/>
                <a:sym typeface="DM Sans"/>
              </a:rPr>
              <a:t> completamente, lo cual es un proceso innecesario y pesado cuando la información es grande.</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Al final, puede ser peligroso tener toda la información en un archivo fácilmente extraíble con un drag&amp;drop a otra carpeta.</a:t>
            </a:r>
            <a:endParaRPr sz="1350">
              <a:latin typeface="DM Sans"/>
              <a:ea typeface="DM Sans"/>
              <a:cs typeface="DM Sans"/>
              <a:sym typeface="DM Sans"/>
            </a:endParaRPr>
          </a:p>
        </p:txBody>
      </p:sp>
      <p:pic>
        <p:nvPicPr>
          <p:cNvPr id="697" name="Google Shape;697;p161"/>
          <p:cNvPicPr preferRelativeResize="0"/>
          <p:nvPr/>
        </p:nvPicPr>
        <p:blipFill>
          <a:blip r:embed="rId3">
            <a:alphaModFix/>
          </a:blip>
          <a:stretch>
            <a:fillRect/>
          </a:stretch>
        </p:blipFill>
        <p:spPr>
          <a:xfrm>
            <a:off x="5677725" y="1551550"/>
            <a:ext cx="3063675" cy="20403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grpSp>
        <p:nvGrpSpPr>
          <p:cNvPr id="702" name="Google Shape;702;p162"/>
          <p:cNvGrpSpPr/>
          <p:nvPr/>
        </p:nvGrpSpPr>
        <p:grpSpPr>
          <a:xfrm>
            <a:off x="457350" y="468286"/>
            <a:ext cx="431074" cy="431074"/>
            <a:chOff x="473351" y="619523"/>
            <a:chExt cx="738900" cy="738900"/>
          </a:xfrm>
        </p:grpSpPr>
        <p:sp>
          <p:nvSpPr>
            <p:cNvPr id="703" name="Google Shape;703;p16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4" name="Google Shape;704;p16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05" name="Google Shape;705;p162"/>
          <p:cNvSpPr txBox="1"/>
          <p:nvPr/>
        </p:nvSpPr>
        <p:spPr>
          <a:xfrm>
            <a:off x="394800" y="899375"/>
            <a:ext cx="8974500" cy="72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900" b="1">
                <a:solidFill>
                  <a:schemeClr val="dk1"/>
                </a:solidFill>
                <a:latin typeface="DM Sans"/>
                <a:ea typeface="DM Sans"/>
                <a:cs typeface="DM Sans"/>
                <a:sym typeface="DM Sans"/>
              </a:rPr>
              <a:t>Manager de usuarios</a:t>
            </a:r>
            <a:endParaRPr sz="3900" b="1">
              <a:solidFill>
                <a:schemeClr val="dk1"/>
              </a:solidFill>
              <a:latin typeface="DM Sans"/>
              <a:ea typeface="DM Sans"/>
              <a:cs typeface="DM Sans"/>
              <a:sym typeface="DM Sans"/>
            </a:endParaRPr>
          </a:p>
        </p:txBody>
      </p:sp>
      <p:sp>
        <p:nvSpPr>
          <p:cNvPr id="706" name="Google Shape;706;p16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707" name="Google Shape;707;p162"/>
          <p:cNvSpPr txBox="1"/>
          <p:nvPr/>
        </p:nvSpPr>
        <p:spPr>
          <a:xfrm>
            <a:off x="394800" y="1723550"/>
            <a:ext cx="8177700" cy="330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¿Cómo lo hacemos? </a:t>
            </a:r>
            <a:r>
              <a:rPr lang="es" sz="1350" b="1">
                <a:latin typeface="DM Sans"/>
                <a:ea typeface="DM Sans"/>
                <a:cs typeface="DM Sans"/>
                <a:sym typeface="DM Sans"/>
              </a:rPr>
              <a:t>Se creará una clase que permita gestionar usuarios usando fs.promises, éste deberá contar sólo con dos métodos: Crear un usuario y consultar los usuarios guardados.</a:t>
            </a:r>
            <a:endParaRPr sz="1350" b="1">
              <a:latin typeface="DM Sans"/>
              <a:ea typeface="DM Sans"/>
              <a:cs typeface="DM Sans"/>
              <a:sym typeface="DM Sans"/>
            </a:endParaRPr>
          </a:p>
          <a:p>
            <a:pPr marL="0" lvl="0" indent="0" algn="l" rtl="0">
              <a:spcBef>
                <a:spcPts val="0"/>
              </a:spcBef>
              <a:spcAft>
                <a:spcPts val="0"/>
              </a:spcAft>
              <a:buNone/>
            </a:pPr>
            <a:endParaRPr sz="1350" b="1">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 Manager debe vivir en una clase en un archivo externo llamado ManagerUsuarios.js</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 método “Crear usuario” debe recibir un objeto con los campos:</a:t>
            </a:r>
            <a:endParaRPr sz="135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a:latin typeface="DM Sans"/>
                <a:ea typeface="DM Sans"/>
                <a:cs typeface="DM Sans"/>
                <a:sym typeface="DM Sans"/>
              </a:rPr>
              <a:t>Nombre</a:t>
            </a:r>
            <a:endParaRPr sz="135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a:latin typeface="DM Sans"/>
                <a:ea typeface="DM Sans"/>
                <a:cs typeface="DM Sans"/>
                <a:sym typeface="DM Sans"/>
              </a:rPr>
              <a:t>Apellido</a:t>
            </a:r>
            <a:endParaRPr sz="135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a:latin typeface="DM Sans"/>
                <a:ea typeface="DM Sans"/>
                <a:cs typeface="DM Sans"/>
                <a:sym typeface="DM Sans"/>
              </a:rPr>
              <a:t>Edad</a:t>
            </a:r>
            <a:endParaRPr sz="135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a:latin typeface="DM Sans"/>
                <a:ea typeface="DM Sans"/>
                <a:cs typeface="DM Sans"/>
                <a:sym typeface="DM Sans"/>
              </a:rPr>
              <a:t>Curso</a:t>
            </a:r>
            <a:endParaRPr sz="1350">
              <a:latin typeface="DM Sans"/>
              <a:ea typeface="DM Sans"/>
              <a:cs typeface="DM Sans"/>
              <a:sym typeface="DM Sans"/>
            </a:endParaRPr>
          </a:p>
          <a:p>
            <a:pPr marL="457200" lvl="0" indent="0" algn="l" rtl="0">
              <a:spcBef>
                <a:spcPts val="0"/>
              </a:spcBef>
              <a:spcAft>
                <a:spcPts val="0"/>
              </a:spcAft>
              <a:buNone/>
            </a:pPr>
            <a:r>
              <a:rPr lang="es" sz="1350">
                <a:solidFill>
                  <a:schemeClr val="dk1"/>
                </a:solidFill>
                <a:latin typeface="DM Sans"/>
                <a:ea typeface="DM Sans"/>
                <a:cs typeface="DM Sans"/>
                <a:sym typeface="DM Sans"/>
              </a:rPr>
              <a:t>El método debe guardar un usuario en un archivo “Usuarios.json”, </a:t>
            </a:r>
            <a:r>
              <a:rPr lang="es" sz="1350" b="1">
                <a:solidFill>
                  <a:schemeClr val="dk1"/>
                </a:solidFill>
                <a:latin typeface="DM Sans"/>
                <a:ea typeface="DM Sans"/>
                <a:cs typeface="DM Sans"/>
                <a:sym typeface="DM Sans"/>
              </a:rPr>
              <a:t>deben guardarlos dentro de un arreglo, ya que se trabajarán con múltiples usuarios</a:t>
            </a:r>
            <a:endParaRPr sz="1350" b="1">
              <a:solidFill>
                <a:schemeClr val="dk1"/>
              </a:solidFill>
              <a:latin typeface="DM Sans"/>
              <a:ea typeface="DM Sans"/>
              <a:cs typeface="DM Sans"/>
              <a:sym typeface="DM Sans"/>
            </a:endParaRPr>
          </a:p>
          <a:p>
            <a:pPr marL="457200" lvl="0" indent="0" algn="l" rtl="0">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método “ConsultarUsuarios” debe poder leer un archivo Usuarios.json y devolver el arreglo correspondiente a esos usuarios</a:t>
            </a:r>
            <a:endParaRPr sz="1350">
              <a:solidFill>
                <a:schemeClr val="dk1"/>
              </a:solidFill>
              <a:latin typeface="DM Sans"/>
              <a:ea typeface="DM Sans"/>
              <a:cs typeface="DM Sans"/>
              <a:sym typeface="DM Sans"/>
            </a:endParaRPr>
          </a:p>
          <a:p>
            <a:pPr marL="457200" lvl="0" indent="0" algn="l" rtl="0">
              <a:lnSpc>
                <a:spcPct val="115000"/>
              </a:lnSpc>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grpSp>
        <p:nvGrpSpPr>
          <p:cNvPr id="712" name="Google Shape;712;p163"/>
          <p:cNvGrpSpPr/>
          <p:nvPr/>
        </p:nvGrpSpPr>
        <p:grpSpPr>
          <a:xfrm>
            <a:off x="4202558" y="994173"/>
            <a:ext cx="738900" cy="738900"/>
            <a:chOff x="3137108" y="2467173"/>
            <a:chExt cx="738900" cy="738900"/>
          </a:xfrm>
        </p:grpSpPr>
        <p:sp>
          <p:nvSpPr>
            <p:cNvPr id="713" name="Google Shape;713;p163"/>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4" name="Google Shape;714;p16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15" name="Google Shape;715;p163"/>
          <p:cNvSpPr txBox="1"/>
          <p:nvPr/>
        </p:nvSpPr>
        <p:spPr>
          <a:xfrm>
            <a:off x="1461300" y="20562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Manejo de archivos </a:t>
            </a:r>
            <a:endParaRPr sz="4000" b="1">
              <a:solidFill>
                <a:schemeClr val="dk1"/>
              </a:solidFill>
              <a:latin typeface="DM Sans"/>
              <a:ea typeface="DM Sans"/>
              <a:cs typeface="DM Sans"/>
              <a:sym typeface="DM Sans"/>
            </a:endParaRPr>
          </a:p>
        </p:txBody>
      </p:sp>
      <p:sp>
        <p:nvSpPr>
          <p:cNvPr id="716" name="Google Shape;716;p163"/>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999999"/>
                </a:solidFill>
                <a:latin typeface="DM Sans"/>
                <a:ea typeface="DM Sans"/>
                <a:cs typeface="DM Sans"/>
                <a:sym typeface="DM Sans"/>
              </a:rPr>
              <a:t>Agregamos fileSystem para cambiar el modelo de persistencia actual</a:t>
            </a:r>
            <a:endParaRPr sz="2000">
              <a:solidFill>
                <a:srgbClr val="999999"/>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64"/>
          <p:cNvSpPr txBox="1"/>
          <p:nvPr/>
        </p:nvSpPr>
        <p:spPr>
          <a:xfrm>
            <a:off x="378200" y="745300"/>
            <a:ext cx="3948600" cy="9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4000" b="1">
                <a:latin typeface="DM Sans"/>
                <a:ea typeface="DM Sans"/>
                <a:cs typeface="DM Sans"/>
                <a:sym typeface="DM Sans"/>
              </a:rPr>
              <a:t>Recordemos…</a:t>
            </a:r>
            <a:endParaRPr sz="4000" b="1">
              <a:latin typeface="DM Sans"/>
              <a:ea typeface="DM Sans"/>
              <a:cs typeface="DM Sans"/>
              <a:sym typeface="DM Sans"/>
            </a:endParaRPr>
          </a:p>
        </p:txBody>
      </p:sp>
      <p:sp>
        <p:nvSpPr>
          <p:cNvPr id="722" name="Google Shape;722;p164"/>
          <p:cNvSpPr txBox="1"/>
          <p:nvPr/>
        </p:nvSpPr>
        <p:spPr>
          <a:xfrm>
            <a:off x="406125" y="2701350"/>
            <a:ext cx="2392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Basado en el entregable de la clase 2</a:t>
            </a:r>
            <a:endParaRPr b="1">
              <a:latin typeface="DM Sans"/>
              <a:ea typeface="DM Sans"/>
              <a:cs typeface="DM Sans"/>
              <a:sym typeface="DM Sans"/>
            </a:endParaRPr>
          </a:p>
        </p:txBody>
      </p:sp>
      <p:pic>
        <p:nvPicPr>
          <p:cNvPr id="723" name="Google Shape;723;p164"/>
          <p:cNvPicPr preferRelativeResize="0"/>
          <p:nvPr/>
        </p:nvPicPr>
        <p:blipFill>
          <a:blip r:embed="rId3">
            <a:alphaModFix/>
          </a:blip>
          <a:stretch>
            <a:fillRect/>
          </a:stretch>
        </p:blipFill>
        <p:spPr>
          <a:xfrm>
            <a:off x="6331250" y="1273263"/>
            <a:ext cx="1964050" cy="2817375"/>
          </a:xfrm>
          <a:prstGeom prst="rect">
            <a:avLst/>
          </a:prstGeom>
          <a:noFill/>
          <a:ln>
            <a:noFill/>
          </a:ln>
        </p:spPr>
      </p:pic>
      <p:sp>
        <p:nvSpPr>
          <p:cNvPr id="724" name="Google Shape;724;p164"/>
          <p:cNvSpPr txBox="1"/>
          <p:nvPr/>
        </p:nvSpPr>
        <p:spPr>
          <a:xfrm>
            <a:off x="3261250" y="2291750"/>
            <a:ext cx="2940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Estructuramos nuestra primera clase</a:t>
            </a:r>
            <a:endParaRPr sz="1300">
              <a:latin typeface="DM Sans"/>
              <a:ea typeface="DM Sans"/>
              <a:cs typeface="DM Sans"/>
              <a:sym typeface="DM Sans"/>
            </a:endParaRPr>
          </a:p>
        </p:txBody>
      </p:sp>
      <p:sp>
        <p:nvSpPr>
          <p:cNvPr id="725" name="Google Shape;725;p164"/>
          <p:cNvSpPr txBox="1"/>
          <p:nvPr/>
        </p:nvSpPr>
        <p:spPr>
          <a:xfrm>
            <a:off x="3261250" y="3238350"/>
            <a:ext cx="2940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Agregamos los métodos necesarios a nuestra clase para trabajar con un arreglo de productos</a:t>
            </a:r>
            <a:endParaRPr sz="1300">
              <a:latin typeface="DM Sans"/>
              <a:ea typeface="DM Sans"/>
              <a:cs typeface="DM Sans"/>
              <a:sym typeface="DM Sans"/>
            </a:endParaRPr>
          </a:p>
        </p:txBody>
      </p:sp>
      <p:cxnSp>
        <p:nvCxnSpPr>
          <p:cNvPr id="726" name="Google Shape;726;p164"/>
          <p:cNvCxnSpPr>
            <a:stCxn id="722" idx="3"/>
            <a:endCxn id="724" idx="1"/>
          </p:cNvCxnSpPr>
          <p:nvPr/>
        </p:nvCxnSpPr>
        <p:spPr>
          <a:xfrm rot="10800000" flipH="1">
            <a:off x="2798625" y="2584350"/>
            <a:ext cx="462600" cy="424800"/>
          </a:xfrm>
          <a:prstGeom prst="straightConnector1">
            <a:avLst/>
          </a:prstGeom>
          <a:noFill/>
          <a:ln w="9525" cap="flat" cmpd="sng">
            <a:solidFill>
              <a:srgbClr val="83AEFB"/>
            </a:solidFill>
            <a:prstDash val="solid"/>
            <a:round/>
            <a:headEnd type="none" w="med" len="med"/>
            <a:tailEnd type="triangle" w="med" len="med"/>
          </a:ln>
        </p:spPr>
      </p:cxnSp>
      <p:cxnSp>
        <p:nvCxnSpPr>
          <p:cNvPr id="727" name="Google Shape;727;p164"/>
          <p:cNvCxnSpPr>
            <a:stCxn id="722" idx="3"/>
            <a:endCxn id="725" idx="1"/>
          </p:cNvCxnSpPr>
          <p:nvPr/>
        </p:nvCxnSpPr>
        <p:spPr>
          <a:xfrm>
            <a:off x="2798625" y="3009150"/>
            <a:ext cx="462600" cy="621900"/>
          </a:xfrm>
          <a:prstGeom prst="straightConnector1">
            <a:avLst/>
          </a:prstGeom>
          <a:noFill/>
          <a:ln w="9525" cap="flat" cmpd="sng">
            <a:solidFill>
              <a:srgbClr val="83AEFB"/>
            </a:solidFill>
            <a:prstDash val="solid"/>
            <a:round/>
            <a:headEnd type="none" w="med" len="med"/>
            <a:tailEnd type="triangle" w="med" len="med"/>
          </a:ln>
        </p:spPr>
      </p:cxnSp>
      <p:sp>
        <p:nvSpPr>
          <p:cNvPr id="728" name="Google Shape;728;p164"/>
          <p:cNvSpPr txBox="1"/>
          <p:nvPr/>
        </p:nvSpPr>
        <p:spPr>
          <a:xfrm>
            <a:off x="406125" y="4283900"/>
            <a:ext cx="58638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00" b="1">
                <a:latin typeface="DM Sans"/>
                <a:ea typeface="DM Sans"/>
                <a:cs typeface="DM Sans"/>
                <a:sym typeface="DM Sans"/>
              </a:rPr>
              <a:t>Ahora…</a:t>
            </a:r>
            <a:r>
              <a:rPr lang="es" sz="1300">
                <a:latin typeface="DM Sans"/>
                <a:ea typeface="DM Sans"/>
                <a:cs typeface="DM Sans"/>
                <a:sym typeface="DM Sans"/>
              </a:rPr>
              <a:t> agregamos fileSystem para cambiar el modelo de persistencia actual</a:t>
            </a:r>
            <a:endParaRPr sz="1300">
              <a:latin typeface="DM Sans"/>
              <a:ea typeface="DM Sans"/>
              <a:cs typeface="DM Sans"/>
              <a:sym typeface="DM Sans"/>
            </a:endParaRPr>
          </a:p>
        </p:txBody>
      </p:sp>
      <p:pic>
        <p:nvPicPr>
          <p:cNvPr id="729" name="Google Shape;729;p164"/>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129"/>
          <p:cNvPicPr preferRelativeResize="0"/>
          <p:nvPr/>
        </p:nvPicPr>
        <p:blipFill rotWithShape="1">
          <a:blip r:embed="rId3">
            <a:alphaModFix/>
          </a:blip>
          <a:srcRect/>
          <a:stretch/>
        </p:blipFill>
        <p:spPr>
          <a:xfrm>
            <a:off x="3654950" y="1299162"/>
            <a:ext cx="2042550" cy="3122575"/>
          </a:xfrm>
          <a:prstGeom prst="rect">
            <a:avLst/>
          </a:prstGeom>
          <a:noFill/>
          <a:ln>
            <a:noFill/>
          </a:ln>
        </p:spPr>
      </p:pic>
      <p:pic>
        <p:nvPicPr>
          <p:cNvPr id="418" name="Google Shape;418;p129"/>
          <p:cNvPicPr preferRelativeResize="0"/>
          <p:nvPr/>
        </p:nvPicPr>
        <p:blipFill rotWithShape="1">
          <a:blip r:embed="rId4">
            <a:alphaModFix/>
          </a:blip>
          <a:srcRect/>
          <a:stretch/>
        </p:blipFill>
        <p:spPr>
          <a:xfrm>
            <a:off x="1440025" y="1365650"/>
            <a:ext cx="1958700" cy="2989595"/>
          </a:xfrm>
          <a:prstGeom prst="rect">
            <a:avLst/>
          </a:prstGeom>
          <a:noFill/>
          <a:ln>
            <a:noFill/>
          </a:ln>
        </p:spPr>
      </p:pic>
      <p:pic>
        <p:nvPicPr>
          <p:cNvPr id="419" name="Google Shape;419;p129"/>
          <p:cNvPicPr preferRelativeResize="0"/>
          <p:nvPr/>
        </p:nvPicPr>
        <p:blipFill rotWithShape="1">
          <a:blip r:embed="rId4">
            <a:alphaModFix/>
          </a:blip>
          <a:srcRect/>
          <a:stretch/>
        </p:blipFill>
        <p:spPr>
          <a:xfrm>
            <a:off x="3682763" y="1365650"/>
            <a:ext cx="1958700" cy="2989595"/>
          </a:xfrm>
          <a:prstGeom prst="rect">
            <a:avLst/>
          </a:prstGeom>
          <a:noFill/>
          <a:ln>
            <a:noFill/>
          </a:ln>
        </p:spPr>
      </p:pic>
      <p:sp>
        <p:nvSpPr>
          <p:cNvPr id="420" name="Google Shape;420;p129"/>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421" name="Google Shape;421;p129"/>
          <p:cNvSpPr txBox="1"/>
          <p:nvPr/>
        </p:nvSpPr>
        <p:spPr>
          <a:xfrm>
            <a:off x="1439813"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i="0" u="none" strike="noStrike" cap="none">
                <a:solidFill>
                  <a:schemeClr val="lt1"/>
                </a:solidFill>
                <a:latin typeface="DM Sans"/>
                <a:ea typeface="DM Sans"/>
                <a:cs typeface="DM Sans"/>
                <a:sym typeface="DM Sans"/>
              </a:rPr>
              <a:t>0</a:t>
            </a:r>
            <a:r>
              <a:rPr lang="es" sz="1200">
                <a:solidFill>
                  <a:schemeClr val="lt1"/>
                </a:solidFill>
                <a:latin typeface="DM Sans"/>
                <a:ea typeface="DM Sans"/>
                <a:cs typeface="DM Sans"/>
                <a:sym typeface="DM Sans"/>
              </a:rPr>
              <a:t>3</a:t>
            </a:r>
            <a:endParaRPr sz="1600" i="0" u="none" strike="noStrike" cap="none">
              <a:solidFill>
                <a:schemeClr val="lt1"/>
              </a:solidFill>
              <a:latin typeface="DM Sans"/>
              <a:ea typeface="DM Sans"/>
              <a:cs typeface="DM Sans"/>
              <a:sym typeface="DM Sans"/>
            </a:endParaRPr>
          </a:p>
        </p:txBody>
      </p:sp>
      <p:cxnSp>
        <p:nvCxnSpPr>
          <p:cNvPr id="422" name="Google Shape;422;p129"/>
          <p:cNvCxnSpPr/>
          <p:nvPr/>
        </p:nvCxnSpPr>
        <p:spPr>
          <a:xfrm>
            <a:off x="1514538"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423" name="Google Shape;423;p129"/>
          <p:cNvSpPr txBox="1"/>
          <p:nvPr/>
        </p:nvSpPr>
        <p:spPr>
          <a:xfrm>
            <a:off x="1439388" y="1793050"/>
            <a:ext cx="19287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Programación sincrónica y asincrónica</a:t>
            </a:r>
            <a:endParaRPr sz="1500" b="1" i="0" u="none" strike="noStrike" cap="none">
              <a:solidFill>
                <a:srgbClr val="999999"/>
              </a:solidFill>
              <a:latin typeface="DM Sans"/>
              <a:ea typeface="DM Sans"/>
              <a:cs typeface="DM Sans"/>
              <a:sym typeface="DM Sans"/>
            </a:endParaRPr>
          </a:p>
        </p:txBody>
      </p:sp>
      <p:sp>
        <p:nvSpPr>
          <p:cNvPr id="424" name="Google Shape;424;p129"/>
          <p:cNvSpPr txBox="1"/>
          <p:nvPr/>
        </p:nvSpPr>
        <p:spPr>
          <a:xfrm>
            <a:off x="3698075" y="14599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a:solidFill>
                  <a:srgbClr val="FFFFFF"/>
                </a:solidFill>
                <a:latin typeface="DM Sans"/>
                <a:ea typeface="DM Sans"/>
                <a:cs typeface="DM Sans"/>
                <a:sym typeface="DM Sans"/>
              </a:rPr>
              <a:t>04</a:t>
            </a:r>
            <a:endParaRPr sz="1600" b="1" i="0" u="none" strike="noStrike" cap="none">
              <a:solidFill>
                <a:srgbClr val="FFFFFF"/>
              </a:solidFill>
              <a:latin typeface="DM Sans"/>
              <a:ea typeface="DM Sans"/>
              <a:cs typeface="DM Sans"/>
              <a:sym typeface="DM Sans"/>
            </a:endParaRPr>
          </a:p>
        </p:txBody>
      </p:sp>
      <p:cxnSp>
        <p:nvCxnSpPr>
          <p:cNvPr id="425" name="Google Shape;425;p129"/>
          <p:cNvCxnSpPr/>
          <p:nvPr/>
        </p:nvCxnSpPr>
        <p:spPr>
          <a:xfrm>
            <a:off x="3757913" y="2655900"/>
            <a:ext cx="1778400" cy="0"/>
          </a:xfrm>
          <a:prstGeom prst="straightConnector1">
            <a:avLst/>
          </a:prstGeom>
          <a:noFill/>
          <a:ln w="9525" cap="flat" cmpd="sng">
            <a:solidFill>
              <a:srgbClr val="434343"/>
            </a:solidFill>
            <a:prstDash val="solid"/>
            <a:round/>
            <a:headEnd type="none" w="sm" len="sm"/>
            <a:tailEnd type="none" w="sm" len="sm"/>
          </a:ln>
        </p:spPr>
      </p:cxnSp>
      <p:sp>
        <p:nvSpPr>
          <p:cNvPr id="426" name="Google Shape;426;p129"/>
          <p:cNvSpPr txBox="1"/>
          <p:nvPr/>
        </p:nvSpPr>
        <p:spPr>
          <a:xfrm>
            <a:off x="3697763" y="1793050"/>
            <a:ext cx="19287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Manejo de archivos en Javascript</a:t>
            </a:r>
            <a:endParaRPr sz="1500" b="1">
              <a:solidFill>
                <a:srgbClr val="EAFF6A"/>
              </a:solidFill>
              <a:latin typeface="DM Sans"/>
              <a:ea typeface="DM Sans"/>
              <a:cs typeface="DM Sans"/>
              <a:sym typeface="DM Sans"/>
            </a:endParaRPr>
          </a:p>
        </p:txBody>
      </p:sp>
      <p:cxnSp>
        <p:nvCxnSpPr>
          <p:cNvPr id="427" name="Google Shape;427;p129"/>
          <p:cNvCxnSpPr/>
          <p:nvPr/>
        </p:nvCxnSpPr>
        <p:spPr>
          <a:xfrm>
            <a:off x="1529963" y="1832550"/>
            <a:ext cx="1778400" cy="0"/>
          </a:xfrm>
          <a:prstGeom prst="straightConnector1">
            <a:avLst/>
          </a:prstGeom>
          <a:noFill/>
          <a:ln w="9525" cap="flat" cmpd="sng">
            <a:solidFill>
              <a:srgbClr val="434343"/>
            </a:solidFill>
            <a:prstDash val="solid"/>
            <a:round/>
            <a:headEnd type="none" w="sm" len="sm"/>
            <a:tailEnd type="none" w="sm" len="sm"/>
          </a:ln>
        </p:spPr>
      </p:cxnSp>
      <p:cxnSp>
        <p:nvCxnSpPr>
          <p:cNvPr id="428" name="Google Shape;428;p129"/>
          <p:cNvCxnSpPr/>
          <p:nvPr/>
        </p:nvCxnSpPr>
        <p:spPr>
          <a:xfrm>
            <a:off x="3773338" y="1829200"/>
            <a:ext cx="1778400" cy="0"/>
          </a:xfrm>
          <a:prstGeom prst="straightConnector1">
            <a:avLst/>
          </a:prstGeom>
          <a:noFill/>
          <a:ln w="9525" cap="flat" cmpd="sng">
            <a:solidFill>
              <a:srgbClr val="434343"/>
            </a:solidFill>
            <a:prstDash val="solid"/>
            <a:round/>
            <a:headEnd type="none" w="sm" len="sm"/>
            <a:tailEnd type="none" w="sm" len="sm"/>
          </a:ln>
        </p:spPr>
      </p:cxnSp>
      <p:sp>
        <p:nvSpPr>
          <p:cNvPr id="429" name="Google Shape;429;p129"/>
          <p:cNvSpPr txBox="1"/>
          <p:nvPr/>
        </p:nvSpPr>
        <p:spPr>
          <a:xfrm>
            <a:off x="3796188" y="2793950"/>
            <a:ext cx="1732500" cy="14775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5" action="ppaction://hlinksldjump"/>
              </a:rPr>
              <a:t>Archivos síncronos</a:t>
            </a:r>
            <a:endParaRPr sz="1200">
              <a:solidFill>
                <a:schemeClr val="lt1"/>
              </a:solidFill>
              <a:latin typeface="DM Sans"/>
              <a:ea typeface="DM Sans"/>
              <a:cs typeface="DM Sans"/>
              <a:sym typeface="DM Sans"/>
            </a:endParaRPr>
          </a:p>
          <a:p>
            <a:pPr marL="457200" lvl="0" indent="-304800" algn="l" rtl="0">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6" action="ppaction://hlinksldjump"/>
              </a:rPr>
              <a:t>Manejo de archivos</a:t>
            </a:r>
            <a:endParaRPr sz="1200">
              <a:solidFill>
                <a:schemeClr val="lt1"/>
              </a:solidFill>
              <a:latin typeface="DM Sans"/>
              <a:ea typeface="DM Sans"/>
              <a:cs typeface="DM Sans"/>
              <a:sym typeface="DM Sans"/>
            </a:endParaRPr>
          </a:p>
          <a:p>
            <a:pPr marL="457200" lvl="0" indent="-304800" algn="l" rtl="0">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7" action="ppaction://hlinksldjump"/>
              </a:rPr>
              <a:t>File system</a:t>
            </a:r>
            <a:endParaRPr sz="1200">
              <a:solidFill>
                <a:schemeClr val="lt1"/>
              </a:solidFill>
              <a:latin typeface="DM Sans"/>
              <a:ea typeface="DM Sans"/>
              <a:cs typeface="DM Sans"/>
              <a:sym typeface="DM Sans"/>
            </a:endParaRPr>
          </a:p>
          <a:p>
            <a:pPr marL="457200" lvl="0" indent="-304800" algn="l" rtl="0">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 action="ppaction://noaction"/>
              </a:rPr>
              <a:t>Promesas</a:t>
            </a:r>
            <a:endParaRPr sz="1200">
              <a:solidFill>
                <a:schemeClr val="lt1"/>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chemeClr val="lt1"/>
              </a:solidFill>
              <a:latin typeface="DM Sans"/>
              <a:ea typeface="DM Sans"/>
              <a:cs typeface="DM Sans"/>
              <a:sym typeface="DM Sans"/>
            </a:endParaRPr>
          </a:p>
        </p:txBody>
      </p:sp>
      <p:sp>
        <p:nvSpPr>
          <p:cNvPr id="430" name="Google Shape;430;p129"/>
          <p:cNvSpPr txBox="1"/>
          <p:nvPr/>
        </p:nvSpPr>
        <p:spPr>
          <a:xfrm>
            <a:off x="1522250" y="2795450"/>
            <a:ext cx="1778400" cy="1293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Funciones en Javascript</a:t>
            </a:r>
            <a:endParaRPr sz="1200">
              <a:solidFill>
                <a:srgbClr val="999999"/>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Callbacks</a:t>
            </a:r>
            <a:endParaRPr sz="1200">
              <a:solidFill>
                <a:srgbClr val="999999"/>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Promesas</a:t>
            </a:r>
            <a:endParaRPr sz="1200">
              <a:solidFill>
                <a:srgbClr val="999999"/>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Sincronismo vs. Asincronismo</a:t>
            </a:r>
            <a:endParaRPr sz="1200">
              <a:solidFill>
                <a:srgbClr val="999999"/>
              </a:solidFill>
              <a:latin typeface="DM Sans"/>
              <a:ea typeface="DM Sans"/>
              <a:cs typeface="DM Sans"/>
              <a:sym typeface="DM Sans"/>
            </a:endParaRPr>
          </a:p>
        </p:txBody>
      </p:sp>
      <p:pic>
        <p:nvPicPr>
          <p:cNvPr id="431" name="Google Shape;431;p129"/>
          <p:cNvPicPr preferRelativeResize="0"/>
          <p:nvPr/>
        </p:nvPicPr>
        <p:blipFill rotWithShape="1">
          <a:blip r:embed="rId4">
            <a:alphaModFix/>
          </a:blip>
          <a:srcRect/>
          <a:stretch/>
        </p:blipFill>
        <p:spPr>
          <a:xfrm>
            <a:off x="6002350" y="1365650"/>
            <a:ext cx="1958700" cy="2989595"/>
          </a:xfrm>
          <a:prstGeom prst="rect">
            <a:avLst/>
          </a:prstGeom>
          <a:noFill/>
          <a:ln>
            <a:noFill/>
          </a:ln>
        </p:spPr>
      </p:pic>
      <p:sp>
        <p:nvSpPr>
          <p:cNvPr id="432" name="Google Shape;432;p129"/>
          <p:cNvSpPr txBox="1"/>
          <p:nvPr/>
        </p:nvSpPr>
        <p:spPr>
          <a:xfrm>
            <a:off x="6002138"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05</a:t>
            </a:r>
            <a:endParaRPr sz="1600" i="0" u="none" strike="noStrike" cap="none">
              <a:solidFill>
                <a:srgbClr val="FFFFFF"/>
              </a:solidFill>
              <a:latin typeface="DM Sans"/>
              <a:ea typeface="DM Sans"/>
              <a:cs typeface="DM Sans"/>
              <a:sym typeface="DM Sans"/>
            </a:endParaRPr>
          </a:p>
        </p:txBody>
      </p:sp>
      <p:cxnSp>
        <p:nvCxnSpPr>
          <p:cNvPr id="433" name="Google Shape;433;p129"/>
          <p:cNvCxnSpPr/>
          <p:nvPr/>
        </p:nvCxnSpPr>
        <p:spPr>
          <a:xfrm>
            <a:off x="6076863"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434" name="Google Shape;434;p129"/>
          <p:cNvSpPr txBox="1"/>
          <p:nvPr/>
        </p:nvSpPr>
        <p:spPr>
          <a:xfrm>
            <a:off x="6001713" y="1793050"/>
            <a:ext cx="19287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Administradores de paquetes - NPM</a:t>
            </a:r>
            <a:endParaRPr sz="1500" b="1">
              <a:solidFill>
                <a:srgbClr val="999999"/>
              </a:solidFill>
              <a:latin typeface="DM Sans"/>
              <a:ea typeface="DM Sans"/>
              <a:cs typeface="DM Sans"/>
              <a:sym typeface="DM Sans"/>
            </a:endParaRPr>
          </a:p>
        </p:txBody>
      </p:sp>
      <p:cxnSp>
        <p:nvCxnSpPr>
          <p:cNvPr id="435" name="Google Shape;435;p129"/>
          <p:cNvCxnSpPr/>
          <p:nvPr/>
        </p:nvCxnSpPr>
        <p:spPr>
          <a:xfrm>
            <a:off x="6092288" y="1832550"/>
            <a:ext cx="1778400" cy="0"/>
          </a:xfrm>
          <a:prstGeom prst="straightConnector1">
            <a:avLst/>
          </a:prstGeom>
          <a:noFill/>
          <a:ln w="9525" cap="flat" cmpd="sng">
            <a:solidFill>
              <a:srgbClr val="434343"/>
            </a:solidFill>
            <a:prstDash val="solid"/>
            <a:round/>
            <a:headEnd type="none" w="sm" len="sm"/>
            <a:tailEnd type="none" w="sm" len="sm"/>
          </a:ln>
        </p:spPr>
      </p:cxnSp>
      <p:sp>
        <p:nvSpPr>
          <p:cNvPr id="436" name="Google Shape;436;p129"/>
          <p:cNvSpPr txBox="1"/>
          <p:nvPr/>
        </p:nvSpPr>
        <p:spPr>
          <a:xfrm>
            <a:off x="6084575" y="2795450"/>
            <a:ext cx="1778400" cy="14775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Node Js</a:t>
            </a: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Módulos nativos</a:t>
            </a: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chemeClr val="lt1"/>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NPM</a:t>
            </a: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Instalaciones globales y locales</a:t>
            </a:r>
            <a:endParaRPr sz="120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grpSp>
        <p:nvGrpSpPr>
          <p:cNvPr id="734" name="Google Shape;734;p165"/>
          <p:cNvGrpSpPr/>
          <p:nvPr/>
        </p:nvGrpSpPr>
        <p:grpSpPr>
          <a:xfrm>
            <a:off x="457345" y="468197"/>
            <a:ext cx="431074" cy="431074"/>
            <a:chOff x="3137108" y="2467173"/>
            <a:chExt cx="738900" cy="738900"/>
          </a:xfrm>
        </p:grpSpPr>
        <p:sp>
          <p:nvSpPr>
            <p:cNvPr id="735" name="Google Shape;735;p165"/>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6" name="Google Shape;736;p16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37" name="Google Shape;737;p165"/>
          <p:cNvSpPr txBox="1"/>
          <p:nvPr/>
        </p:nvSpPr>
        <p:spPr>
          <a:xfrm>
            <a:off x="518025" y="1729975"/>
            <a:ext cx="4536900" cy="3008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Consigna</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Realizar una clase de nombre “ProductManager”, el cual permitirá trabajar con múltiples productos. Éste debe poder agregar, consultar, modificar y eliminar un producto y manejarlo en persistencia de archivos (basado en entregable 1).</a:t>
            </a:r>
            <a:endParaRPr sz="1350">
              <a:latin typeface="DM Sans"/>
              <a:ea typeface="DM Sans"/>
              <a:cs typeface="DM Sans"/>
              <a:sym typeface="DM Sans"/>
            </a:endParaRPr>
          </a:p>
          <a:p>
            <a:pPr marL="0" lvl="0" indent="0" algn="l" rtl="0">
              <a:lnSpc>
                <a:spcPct val="100000"/>
              </a:lnSpc>
              <a:spcBef>
                <a:spcPts val="800"/>
              </a:spcBef>
              <a:spcAft>
                <a:spcPts val="0"/>
              </a:spcAft>
              <a:buNone/>
            </a:pPr>
            <a:r>
              <a:rPr lang="es" sz="1350" b="1">
                <a:latin typeface="DM Sans"/>
                <a:ea typeface="DM Sans"/>
                <a:cs typeface="DM Sans"/>
                <a:sym typeface="DM Sans"/>
              </a:rPr>
              <a:t>Aspectos a incluir</a:t>
            </a:r>
            <a:endParaRPr sz="1350" b="1">
              <a:latin typeface="DM Sans"/>
              <a:ea typeface="DM Sans"/>
              <a:cs typeface="DM Sans"/>
              <a:sym typeface="DM Sans"/>
            </a:endParaRPr>
          </a:p>
          <a:p>
            <a:pPr marL="0" lvl="0" indent="0" algn="l" rtl="0">
              <a:lnSpc>
                <a:spcPct val="30000"/>
              </a:lnSpc>
              <a:spcBef>
                <a:spcPts val="80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La clase debe contar con una variable this.path, el cual se inicializará desde el constructor y debe recibir la ruta a trabajar desde el momento de generar su instancia.</a:t>
            </a:r>
            <a:endParaRPr sz="1350">
              <a:solidFill>
                <a:srgbClr val="666666"/>
              </a:solidFill>
              <a:latin typeface="DM Sans"/>
              <a:ea typeface="DM Sans"/>
              <a:cs typeface="DM Sans"/>
              <a:sym typeface="DM Sans"/>
            </a:endParaRPr>
          </a:p>
        </p:txBody>
      </p:sp>
      <p:sp>
        <p:nvSpPr>
          <p:cNvPr id="738" name="Google Shape;738;p165"/>
          <p:cNvSpPr txBox="1"/>
          <p:nvPr/>
        </p:nvSpPr>
        <p:spPr>
          <a:xfrm>
            <a:off x="518025" y="991075"/>
            <a:ext cx="8036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Manejo de archivos</a:t>
            </a:r>
            <a:endParaRPr sz="4000" b="1">
              <a:solidFill>
                <a:schemeClr val="dk1"/>
              </a:solidFill>
              <a:latin typeface="DM Sans"/>
              <a:ea typeface="DM Sans"/>
              <a:cs typeface="DM Sans"/>
              <a:sym typeface="DM Sans"/>
            </a:endParaRPr>
          </a:p>
        </p:txBody>
      </p:sp>
      <p:pic>
        <p:nvPicPr>
          <p:cNvPr id="739" name="Google Shape;739;p1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40" name="Google Shape;740;p16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41" name="Google Shape;741;p165"/>
          <p:cNvSpPr txBox="1"/>
          <p:nvPr/>
        </p:nvSpPr>
        <p:spPr>
          <a:xfrm>
            <a:off x="4990950" y="1996875"/>
            <a:ext cx="3834600" cy="28860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guardar objetos con el siguiente formato:</a:t>
            </a:r>
            <a:endParaRPr sz="1350">
              <a:solidFill>
                <a:srgbClr val="666666"/>
              </a:solidFill>
              <a:latin typeface="DM Sans"/>
              <a:ea typeface="DM Sans"/>
              <a:cs typeface="DM Sans"/>
              <a:sym typeface="DM Sans"/>
            </a:endParaRPr>
          </a:p>
          <a:p>
            <a:pPr marL="914400" lvl="1" indent="-314325" algn="l" rtl="0">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id (se debe incrementar automáticamente, no enviarse desde el cuerpo)</a:t>
            </a:r>
            <a:endParaRPr sz="1350">
              <a:solidFill>
                <a:srgbClr val="666666"/>
              </a:solidFill>
              <a:latin typeface="DM Sans"/>
              <a:ea typeface="DM Sans"/>
              <a:cs typeface="DM Sans"/>
              <a:sym typeface="DM Sans"/>
            </a:endParaRPr>
          </a:p>
          <a:p>
            <a:pPr marL="914400" lvl="1" indent="-314325" algn="l" rtl="0">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title (nombre del producto)</a:t>
            </a:r>
            <a:endParaRPr sz="1350">
              <a:solidFill>
                <a:srgbClr val="666666"/>
              </a:solidFill>
              <a:latin typeface="DM Sans"/>
              <a:ea typeface="DM Sans"/>
              <a:cs typeface="DM Sans"/>
              <a:sym typeface="DM Sans"/>
            </a:endParaRPr>
          </a:p>
          <a:p>
            <a:pPr marL="914400" lvl="1" indent="-314325" algn="l" rtl="0">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description (descripción del producto)</a:t>
            </a:r>
            <a:endParaRPr sz="1350">
              <a:solidFill>
                <a:srgbClr val="666666"/>
              </a:solidFill>
              <a:latin typeface="DM Sans"/>
              <a:ea typeface="DM Sans"/>
              <a:cs typeface="DM Sans"/>
              <a:sym typeface="DM Sans"/>
            </a:endParaRPr>
          </a:p>
          <a:p>
            <a:pPr marL="914400" lvl="1" indent="-314325" algn="l" rtl="0">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price (precio)</a:t>
            </a:r>
            <a:endParaRPr sz="1350">
              <a:solidFill>
                <a:srgbClr val="666666"/>
              </a:solidFill>
              <a:latin typeface="DM Sans"/>
              <a:ea typeface="DM Sans"/>
              <a:cs typeface="DM Sans"/>
              <a:sym typeface="DM Sans"/>
            </a:endParaRPr>
          </a:p>
          <a:p>
            <a:pPr marL="914400" lvl="1" indent="-314325" algn="l" rtl="0">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thumbnail (ruta de imagen)</a:t>
            </a:r>
            <a:endParaRPr sz="1350">
              <a:solidFill>
                <a:srgbClr val="666666"/>
              </a:solidFill>
              <a:latin typeface="DM Sans"/>
              <a:ea typeface="DM Sans"/>
              <a:cs typeface="DM Sans"/>
              <a:sym typeface="DM Sans"/>
            </a:endParaRPr>
          </a:p>
          <a:p>
            <a:pPr marL="914400" lvl="1" indent="-314325" algn="l" rtl="0">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code (código identificador)</a:t>
            </a:r>
            <a:endParaRPr sz="1350">
              <a:solidFill>
                <a:srgbClr val="666666"/>
              </a:solidFill>
              <a:latin typeface="DM Sans"/>
              <a:ea typeface="DM Sans"/>
              <a:cs typeface="DM Sans"/>
              <a:sym typeface="DM Sans"/>
            </a:endParaRPr>
          </a:p>
          <a:p>
            <a:pPr marL="914400" lvl="1" indent="-314325" algn="l" rtl="0">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stock (número de piezas disponibles)</a:t>
            </a:r>
            <a:endParaRPr sz="1350">
              <a:solidFill>
                <a:srgbClr val="666666"/>
              </a:solidFill>
              <a:latin typeface="DM Sans"/>
              <a:ea typeface="DM Sans"/>
              <a:cs typeface="DM Sans"/>
              <a:sym typeface="DM Sans"/>
            </a:endParaRPr>
          </a:p>
        </p:txBody>
      </p:sp>
      <p:sp>
        <p:nvSpPr>
          <p:cNvPr id="742" name="Google Shape;742;p165"/>
          <p:cNvSpPr/>
          <p:nvPr/>
        </p:nvSpPr>
        <p:spPr>
          <a:xfrm>
            <a:off x="636450" y="838675"/>
            <a:ext cx="8036700" cy="60600"/>
          </a:xfrm>
          <a:prstGeom prst="rect">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grpSp>
        <p:nvGrpSpPr>
          <p:cNvPr id="747" name="Google Shape;747;p166"/>
          <p:cNvGrpSpPr/>
          <p:nvPr/>
        </p:nvGrpSpPr>
        <p:grpSpPr>
          <a:xfrm>
            <a:off x="457345" y="468197"/>
            <a:ext cx="431074" cy="431074"/>
            <a:chOff x="3137108" y="2467173"/>
            <a:chExt cx="738900" cy="738900"/>
          </a:xfrm>
        </p:grpSpPr>
        <p:sp>
          <p:nvSpPr>
            <p:cNvPr id="748" name="Google Shape;748;p166"/>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9" name="Google Shape;749;p16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50" name="Google Shape;750;p166"/>
          <p:cNvSpPr txBox="1"/>
          <p:nvPr/>
        </p:nvSpPr>
        <p:spPr>
          <a:xfrm>
            <a:off x="508900" y="1204175"/>
            <a:ext cx="3834600" cy="3779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solidFill>
                  <a:schemeClr val="dk1"/>
                </a:solidFill>
                <a:latin typeface="DM Sans"/>
                <a:ea typeface="DM Sans"/>
                <a:cs typeface="DM Sans"/>
                <a:sym typeface="DM Sans"/>
              </a:rPr>
              <a:t>Aspectos a incluir</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rgbClr val="666666"/>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addProduct el cual debe recibir un objeto con el formato previamente especificado, asignarle un id autoincrementable y guardarlo en el arreglo (recuerda siempre guardarlo como un array en el archivo).</a:t>
            </a:r>
            <a:endParaRPr sz="1350">
              <a:solidFill>
                <a:srgbClr val="666666"/>
              </a:solidFill>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getProducts, el cual debe leer el archivo de productos y devolver todos los productos en formato de arreglo.</a:t>
            </a:r>
            <a:endParaRPr sz="1350">
              <a:solidFill>
                <a:srgbClr val="666666"/>
              </a:solidFill>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getProductById, el cual debe recibir un id, y tras leer el archivo, debe buscar el producto con el id especificado y devolverlo en formato </a:t>
            </a:r>
            <a:r>
              <a:rPr lang="es" sz="1350" b="1">
                <a:solidFill>
                  <a:srgbClr val="666666"/>
                </a:solidFill>
                <a:latin typeface="DM Sans"/>
                <a:ea typeface="DM Sans"/>
                <a:cs typeface="DM Sans"/>
                <a:sym typeface="DM Sans"/>
              </a:rPr>
              <a:t>objeto</a:t>
            </a:r>
            <a:endParaRPr sz="1350">
              <a:solidFill>
                <a:srgbClr val="666666"/>
              </a:solidFill>
              <a:latin typeface="DM Sans"/>
              <a:ea typeface="DM Sans"/>
              <a:cs typeface="DM Sans"/>
              <a:sym typeface="DM Sans"/>
            </a:endParaRPr>
          </a:p>
        </p:txBody>
      </p:sp>
      <p:pic>
        <p:nvPicPr>
          <p:cNvPr id="751" name="Google Shape;751;p1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52" name="Google Shape;752;p16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53" name="Google Shape;753;p166"/>
          <p:cNvSpPr txBox="1"/>
          <p:nvPr/>
        </p:nvSpPr>
        <p:spPr>
          <a:xfrm>
            <a:off x="4456450" y="1508975"/>
            <a:ext cx="4042500" cy="33459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updateProduct, el cual debe recibir el id del producto a actualizar, así también como el campo a actualizar (puede ser el objeto completo, como en una DB), y debe actualizar el producto que tenga ese id en el archivo. </a:t>
            </a:r>
            <a:r>
              <a:rPr lang="es" sz="1350" b="1">
                <a:solidFill>
                  <a:srgbClr val="666666"/>
                </a:solidFill>
                <a:latin typeface="DM Sans"/>
                <a:ea typeface="DM Sans"/>
                <a:cs typeface="DM Sans"/>
                <a:sym typeface="DM Sans"/>
              </a:rPr>
              <a:t>NO DEBE BORRARSE SU ID </a:t>
            </a:r>
            <a:endParaRPr sz="1350">
              <a:solidFill>
                <a:srgbClr val="666666"/>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deleteProduct, el cual debe recibir un id y debe eliminar el producto que tenga ese id en el archivo.</a:t>
            </a:r>
            <a:endParaRPr sz="1350">
              <a:solidFill>
                <a:srgbClr val="999999"/>
              </a:solidFill>
              <a:latin typeface="DM Sans"/>
              <a:ea typeface="DM Sans"/>
              <a:cs typeface="DM Sans"/>
              <a:sym typeface="DM Sans"/>
            </a:endParaRPr>
          </a:p>
          <a:p>
            <a:pPr marL="0" lvl="0" indent="0" algn="l" rtl="0">
              <a:spcBef>
                <a:spcPts val="800"/>
              </a:spcBef>
              <a:spcAft>
                <a:spcPts val="0"/>
              </a:spcAft>
              <a:buNone/>
            </a:pPr>
            <a:r>
              <a:rPr lang="es" sz="1350" b="1">
                <a:solidFill>
                  <a:schemeClr val="dk1"/>
                </a:solidFill>
                <a:latin typeface="DM Sans"/>
                <a:ea typeface="DM Sans"/>
                <a:cs typeface="DM Sans"/>
                <a:sym typeface="DM Sans"/>
              </a:rPr>
              <a:t>Formato del entregable</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Archivo de javascript con el nombre ProductManager.js</a:t>
            </a:r>
            <a:endParaRPr sz="1350">
              <a:solidFill>
                <a:srgbClr val="666666"/>
              </a:solidFill>
              <a:latin typeface="DM Sans"/>
              <a:ea typeface="DM Sans"/>
              <a:cs typeface="DM Sans"/>
              <a:sym typeface="DM Sans"/>
            </a:endParaRPr>
          </a:p>
          <a:p>
            <a:pPr marL="0" lvl="0" indent="0" algn="l" rtl="0">
              <a:spcBef>
                <a:spcPts val="800"/>
              </a:spcBef>
              <a:spcAft>
                <a:spcPts val="800"/>
              </a:spcAft>
              <a:buNone/>
            </a:pPr>
            <a:r>
              <a:rPr lang="es" sz="1250" b="1" u="sng">
                <a:solidFill>
                  <a:srgbClr val="83AEFB"/>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Proceso de testing de este entregable ✅</a:t>
            </a:r>
            <a:endParaRPr sz="1250" b="1">
              <a:solidFill>
                <a:srgbClr val="83AEFB"/>
              </a:solidFill>
              <a:latin typeface="DM Sans"/>
              <a:ea typeface="DM Sans"/>
              <a:cs typeface="DM Sans"/>
              <a:sym typeface="DM Sans"/>
            </a:endParaRPr>
          </a:p>
        </p:txBody>
      </p:sp>
      <p:sp>
        <p:nvSpPr>
          <p:cNvPr id="754" name="Google Shape;754;p166"/>
          <p:cNvSpPr/>
          <p:nvPr/>
        </p:nvSpPr>
        <p:spPr>
          <a:xfrm>
            <a:off x="636450" y="838675"/>
            <a:ext cx="8036700" cy="60600"/>
          </a:xfrm>
          <a:prstGeom prst="rect">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6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68"/>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Helvetica Neue"/>
                <a:ea typeface="Helvetica Neue"/>
                <a:cs typeface="Helvetica Neue"/>
                <a:sym typeface="Helvetica Neue"/>
              </a:rPr>
              <a:t>Resumen</a:t>
            </a:r>
            <a:r>
              <a:rPr lang="es" sz="4000" b="1" i="0" u="none" strike="noStrike" cap="none">
                <a:solidFill>
                  <a:srgbClr val="DEFC52"/>
                </a:solidFill>
                <a:latin typeface="Helvetica Neue"/>
                <a:ea typeface="Helvetica Neue"/>
                <a:cs typeface="Helvetica Neue"/>
                <a:sym typeface="Helvetica Neue"/>
              </a:rPr>
              <a:t> </a:t>
            </a:r>
            <a:endParaRPr sz="4000" b="1" i="0" u="none" strike="noStrike" cap="none">
              <a:solidFill>
                <a:srgbClr val="DEFC52"/>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Helvetica Neue"/>
                <a:ea typeface="Helvetica Neue"/>
                <a:cs typeface="Helvetica Neue"/>
                <a:sym typeface="Helvetica Neue"/>
              </a:rPr>
              <a:t>de la clase hoy</a:t>
            </a:r>
            <a:endParaRPr sz="4000" b="0" i="0" u="none" strike="noStrike" cap="none">
              <a:solidFill>
                <a:schemeClr val="lt1"/>
              </a:solidFill>
              <a:latin typeface="Helvetica Neue Light"/>
              <a:ea typeface="Helvetica Neue Light"/>
              <a:cs typeface="Helvetica Neue Light"/>
              <a:sym typeface="Helvetica Neue Light"/>
            </a:endParaRPr>
          </a:p>
        </p:txBody>
      </p:sp>
      <p:sp>
        <p:nvSpPr>
          <p:cNvPr id="765" name="Google Shape;765;p168"/>
          <p:cNvSpPr txBox="1"/>
          <p:nvPr/>
        </p:nvSpPr>
        <p:spPr>
          <a:xfrm>
            <a:off x="2109143" y="2502363"/>
            <a:ext cx="49257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Repaso rápido de asincronismo</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Práctica promesas y async/await</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Manejo de archivos con promesas</a:t>
            </a:r>
            <a:endParaRPr sz="1350" b="0" i="0" u="none" strike="noStrike" cap="none">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69"/>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70"/>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171"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30"/>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442" name="Google Shape;442;p13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443" name="Google Shape;443;p130"/>
          <p:cNvSpPr txBox="1"/>
          <p:nvPr/>
        </p:nvSpPr>
        <p:spPr>
          <a:xfrm>
            <a:off x="2605836" y="1447588"/>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lt1"/>
                </a:solidFill>
                <a:latin typeface="DM Sans"/>
                <a:ea typeface="DM Sans"/>
                <a:cs typeface="DM Sans"/>
                <a:sym typeface="DM Sans"/>
              </a:rPr>
              <a:t>Utilizar la programación sincrónica y asincrónica y aplicarla en el uso de archivos</a:t>
            </a:r>
            <a:endParaRPr sz="1350">
              <a:solidFill>
                <a:schemeClr val="lt1"/>
              </a:solidFill>
              <a:latin typeface="DM Sans"/>
              <a:ea typeface="DM Sans"/>
              <a:cs typeface="DM Sans"/>
              <a:sym typeface="DM Sans"/>
            </a:endParaRPr>
          </a:p>
        </p:txBody>
      </p:sp>
      <p:pic>
        <p:nvPicPr>
          <p:cNvPr id="444" name="Google Shape;444;p130"/>
          <p:cNvPicPr preferRelativeResize="0"/>
          <p:nvPr/>
        </p:nvPicPr>
        <p:blipFill>
          <a:blip r:embed="rId3">
            <a:alphaModFix/>
          </a:blip>
          <a:stretch>
            <a:fillRect/>
          </a:stretch>
        </p:blipFill>
        <p:spPr>
          <a:xfrm>
            <a:off x="2172138" y="2178713"/>
            <a:ext cx="196975" cy="196975"/>
          </a:xfrm>
          <a:prstGeom prst="rect">
            <a:avLst/>
          </a:prstGeom>
          <a:noFill/>
          <a:ln>
            <a:noFill/>
          </a:ln>
        </p:spPr>
      </p:pic>
      <p:cxnSp>
        <p:nvCxnSpPr>
          <p:cNvPr id="445" name="Google Shape;445;p130"/>
          <p:cNvCxnSpPr>
            <a:stCxn id="442" idx="2"/>
            <a:endCxn id="444" idx="0"/>
          </p:cNvCxnSpPr>
          <p:nvPr/>
        </p:nvCxnSpPr>
        <p:spPr>
          <a:xfrm rot="-5400000" flipH="1">
            <a:off x="2052975" y="1960237"/>
            <a:ext cx="436500" cy="600"/>
          </a:xfrm>
          <a:prstGeom prst="bentConnector3">
            <a:avLst>
              <a:gd name="adj1" fmla="val 49991"/>
            </a:avLst>
          </a:prstGeom>
          <a:noFill/>
          <a:ln w="9525" cap="flat" cmpd="sng">
            <a:solidFill>
              <a:srgbClr val="EAFF6A"/>
            </a:solidFill>
            <a:prstDash val="solid"/>
            <a:round/>
            <a:headEnd type="none" w="med" len="med"/>
            <a:tailEnd type="none" w="med" len="med"/>
          </a:ln>
        </p:spPr>
      </p:cxnSp>
      <p:sp>
        <p:nvSpPr>
          <p:cNvPr id="446" name="Google Shape;446;p130"/>
          <p:cNvSpPr txBox="1"/>
          <p:nvPr/>
        </p:nvSpPr>
        <p:spPr>
          <a:xfrm>
            <a:off x="2605836" y="2032588"/>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lt1"/>
                </a:solidFill>
                <a:latin typeface="DM Sans"/>
                <a:ea typeface="DM Sans"/>
                <a:cs typeface="DM Sans"/>
                <a:sym typeface="DM Sans"/>
              </a:rPr>
              <a:t>Conocer el módulo nativo de Nodejs para interactuar con los archivos. </a:t>
            </a:r>
            <a:endParaRPr sz="1350">
              <a:solidFill>
                <a:schemeClr val="lt1"/>
              </a:solidFill>
              <a:latin typeface="DM Sans"/>
              <a:ea typeface="DM Sans"/>
              <a:cs typeface="DM Sans"/>
              <a:sym typeface="DM Sans"/>
            </a:endParaRPr>
          </a:p>
        </p:txBody>
      </p:sp>
      <p:pic>
        <p:nvPicPr>
          <p:cNvPr id="447" name="Google Shape;447;p130"/>
          <p:cNvPicPr preferRelativeResize="0"/>
          <p:nvPr/>
        </p:nvPicPr>
        <p:blipFill>
          <a:blip r:embed="rId3">
            <a:alphaModFix/>
          </a:blip>
          <a:stretch>
            <a:fillRect/>
          </a:stretch>
        </p:blipFill>
        <p:spPr>
          <a:xfrm>
            <a:off x="2172288" y="2156563"/>
            <a:ext cx="196975" cy="196975"/>
          </a:xfrm>
          <a:prstGeom prst="rect">
            <a:avLst/>
          </a:prstGeom>
          <a:noFill/>
          <a:ln>
            <a:noFill/>
          </a:ln>
        </p:spPr>
      </p:pic>
      <p:pic>
        <p:nvPicPr>
          <p:cNvPr id="448" name="Google Shape;448;p130"/>
          <p:cNvPicPr preferRelativeResize="0"/>
          <p:nvPr/>
        </p:nvPicPr>
        <p:blipFill>
          <a:blip r:embed="rId3">
            <a:alphaModFix/>
          </a:blip>
          <a:stretch>
            <a:fillRect/>
          </a:stretch>
        </p:blipFill>
        <p:spPr>
          <a:xfrm>
            <a:off x="2171988" y="2789963"/>
            <a:ext cx="196975" cy="196975"/>
          </a:xfrm>
          <a:prstGeom prst="rect">
            <a:avLst/>
          </a:prstGeom>
          <a:noFill/>
          <a:ln>
            <a:noFill/>
          </a:ln>
        </p:spPr>
      </p:pic>
      <p:cxnSp>
        <p:nvCxnSpPr>
          <p:cNvPr id="449" name="Google Shape;449;p130"/>
          <p:cNvCxnSpPr>
            <a:stCxn id="447" idx="2"/>
            <a:endCxn id="448" idx="0"/>
          </p:cNvCxnSpPr>
          <p:nvPr/>
        </p:nvCxnSpPr>
        <p:spPr>
          <a:xfrm rot="-5400000" flipH="1">
            <a:off x="2052825" y="2571487"/>
            <a:ext cx="436500" cy="600"/>
          </a:xfrm>
          <a:prstGeom prst="bentConnector3">
            <a:avLst>
              <a:gd name="adj1" fmla="val 49991"/>
            </a:avLst>
          </a:prstGeom>
          <a:noFill/>
          <a:ln w="9525" cap="flat" cmpd="sng">
            <a:solidFill>
              <a:srgbClr val="EAFF6A"/>
            </a:solidFill>
            <a:prstDash val="solid"/>
            <a:round/>
            <a:headEnd type="none" w="med" len="med"/>
            <a:tailEnd type="none" w="med" len="med"/>
          </a:ln>
        </p:spPr>
      </p:cxnSp>
      <p:sp>
        <p:nvSpPr>
          <p:cNvPr id="450" name="Google Shape;450;p130"/>
          <p:cNvSpPr txBox="1"/>
          <p:nvPr/>
        </p:nvSpPr>
        <p:spPr>
          <a:xfrm>
            <a:off x="2605836" y="2692238"/>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lt1"/>
                </a:solidFill>
                <a:latin typeface="DM Sans"/>
                <a:ea typeface="DM Sans"/>
                <a:cs typeface="DM Sans"/>
                <a:sym typeface="DM Sans"/>
              </a:rPr>
              <a:t>Conocer la utilización de archivos con callbacks y promesas</a:t>
            </a:r>
            <a:endParaRPr sz="1350">
              <a:solidFill>
                <a:schemeClr val="lt1"/>
              </a:solidFill>
              <a:latin typeface="DM Sans"/>
              <a:ea typeface="DM Sans"/>
              <a:cs typeface="DM Sans"/>
              <a:sym typeface="DM Sans"/>
            </a:endParaRPr>
          </a:p>
        </p:txBody>
      </p:sp>
      <p:pic>
        <p:nvPicPr>
          <p:cNvPr id="451" name="Google Shape;451;p130"/>
          <p:cNvPicPr preferRelativeResize="0"/>
          <p:nvPr/>
        </p:nvPicPr>
        <p:blipFill>
          <a:blip r:embed="rId3">
            <a:alphaModFix/>
          </a:blip>
          <a:stretch>
            <a:fillRect/>
          </a:stretch>
        </p:blipFill>
        <p:spPr>
          <a:xfrm>
            <a:off x="2172738" y="3401263"/>
            <a:ext cx="196975" cy="196975"/>
          </a:xfrm>
          <a:prstGeom prst="rect">
            <a:avLst/>
          </a:prstGeom>
          <a:noFill/>
          <a:ln>
            <a:noFill/>
          </a:ln>
        </p:spPr>
      </p:pic>
      <p:cxnSp>
        <p:nvCxnSpPr>
          <p:cNvPr id="452" name="Google Shape;452;p130"/>
          <p:cNvCxnSpPr>
            <a:endCxn id="451" idx="0"/>
          </p:cNvCxnSpPr>
          <p:nvPr/>
        </p:nvCxnSpPr>
        <p:spPr>
          <a:xfrm rot="-5400000" flipH="1">
            <a:off x="2052675" y="3182713"/>
            <a:ext cx="436500" cy="6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453" name="Google Shape;453;p130"/>
          <p:cNvSpPr txBox="1"/>
          <p:nvPr/>
        </p:nvSpPr>
        <p:spPr>
          <a:xfrm>
            <a:off x="2605836" y="3291438"/>
            <a:ext cx="4281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lt1"/>
                </a:solidFill>
                <a:latin typeface="DM Sans"/>
                <a:ea typeface="DM Sans"/>
                <a:cs typeface="DM Sans"/>
                <a:sym typeface="DM Sans"/>
              </a:rPr>
              <a:t>Conocer las ventajas y desventajas del FileSystem, así también como ejemplos prácticos.</a:t>
            </a:r>
            <a:endParaRPr sz="135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pSp>
        <p:nvGrpSpPr>
          <p:cNvPr id="458" name="Google Shape;458;p131"/>
          <p:cNvGrpSpPr/>
          <p:nvPr/>
        </p:nvGrpSpPr>
        <p:grpSpPr>
          <a:xfrm>
            <a:off x="457338" y="468286"/>
            <a:ext cx="431100" cy="431100"/>
            <a:chOff x="4616400" y="1950761"/>
            <a:chExt cx="431100" cy="431100"/>
          </a:xfrm>
        </p:grpSpPr>
        <p:sp>
          <p:nvSpPr>
            <p:cNvPr id="459" name="Google Shape;459;p131"/>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0" name="Google Shape;460;p131"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61" name="Google Shape;461;p131"/>
          <p:cNvSpPr txBox="1"/>
          <p:nvPr/>
        </p:nvSpPr>
        <p:spPr>
          <a:xfrm>
            <a:off x="457350" y="1820575"/>
            <a:ext cx="71694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Las operaciones síncronas o bloqueantes, nos sirven cuando necesitamos que las operaciones se ejecuten </a:t>
            </a:r>
            <a:r>
              <a:rPr lang="es" sz="2500" b="1">
                <a:solidFill>
                  <a:schemeClr val="lt1"/>
                </a:solidFill>
                <a:latin typeface="DM Sans"/>
                <a:ea typeface="DM Sans"/>
                <a:cs typeface="DM Sans"/>
                <a:sym typeface="DM Sans"/>
              </a:rPr>
              <a:t>una detrás de otra</a:t>
            </a:r>
            <a:r>
              <a:rPr lang="es" sz="2500">
                <a:solidFill>
                  <a:schemeClr val="lt1"/>
                </a:solidFill>
                <a:latin typeface="DM Sans"/>
                <a:ea typeface="DM Sans"/>
                <a:cs typeface="DM Sans"/>
                <a:sym typeface="DM Sans"/>
              </a:rPr>
              <a:t>, es decir, se utiliza cuando </a:t>
            </a:r>
            <a:r>
              <a:rPr lang="es" sz="2500" b="1">
                <a:solidFill>
                  <a:srgbClr val="EAFF6A"/>
                </a:solidFill>
                <a:latin typeface="DM Sans"/>
                <a:ea typeface="DM Sans"/>
                <a:cs typeface="DM Sans"/>
                <a:sym typeface="DM Sans"/>
              </a:rPr>
              <a:t>deseamos que las tareas sean secuenciales, independientemente del tiempo que demore cada operación.</a:t>
            </a:r>
            <a:endParaRPr sz="2500" b="1" i="0" u="none" strike="noStrike" cap="none">
              <a:solidFill>
                <a:srgbClr val="EAFF6A"/>
              </a:solidFill>
              <a:latin typeface="DM Sans"/>
              <a:ea typeface="DM Sans"/>
              <a:cs typeface="DM Sans"/>
              <a:sym typeface="DM Sans"/>
            </a:endParaRPr>
          </a:p>
        </p:txBody>
      </p:sp>
      <p:sp>
        <p:nvSpPr>
          <p:cNvPr id="462" name="Google Shape;462;p131"/>
          <p:cNvSpPr txBox="1"/>
          <p:nvPr/>
        </p:nvSpPr>
        <p:spPr>
          <a:xfrm>
            <a:off x="501450" y="990525"/>
            <a:ext cx="79623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Sincronismo</a:t>
            </a:r>
            <a:endParaRPr sz="4000" b="1" i="0" u="none" strike="noStrike" cap="none">
              <a:solidFill>
                <a:srgbClr val="EAFF6A"/>
              </a:solidFill>
              <a:latin typeface="DM Sans"/>
              <a:ea typeface="DM Sans"/>
              <a:cs typeface="DM Sans"/>
              <a:sym typeface="DM Sans"/>
            </a:endParaRPr>
          </a:p>
        </p:txBody>
      </p:sp>
      <p:sp>
        <p:nvSpPr>
          <p:cNvPr id="463" name="Google Shape;463;p13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PARA RECORDAR</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132"/>
          <p:cNvGrpSpPr/>
          <p:nvPr/>
        </p:nvGrpSpPr>
        <p:grpSpPr>
          <a:xfrm>
            <a:off x="457338" y="468286"/>
            <a:ext cx="431100" cy="431100"/>
            <a:chOff x="4616400" y="1950761"/>
            <a:chExt cx="431100" cy="431100"/>
          </a:xfrm>
        </p:grpSpPr>
        <p:sp>
          <p:nvSpPr>
            <p:cNvPr id="469" name="Google Shape;469;p132"/>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0" name="Google Shape;470;p132"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71" name="Google Shape;471;p132"/>
          <p:cNvSpPr txBox="1"/>
          <p:nvPr/>
        </p:nvSpPr>
        <p:spPr>
          <a:xfrm>
            <a:off x="457350" y="1820575"/>
            <a:ext cx="71694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Las operaciones asíncronas o </a:t>
            </a:r>
            <a:r>
              <a:rPr lang="es" sz="2500" b="1">
                <a:solidFill>
                  <a:schemeClr val="lt1"/>
                </a:solidFill>
                <a:latin typeface="DM Sans"/>
                <a:ea typeface="DM Sans"/>
                <a:cs typeface="DM Sans"/>
                <a:sym typeface="DM Sans"/>
              </a:rPr>
              <a:t>no bloqueantes</a:t>
            </a:r>
            <a:r>
              <a:rPr lang="es" sz="2500">
                <a:solidFill>
                  <a:schemeClr val="lt1"/>
                </a:solidFill>
                <a:latin typeface="DM Sans"/>
                <a:ea typeface="DM Sans"/>
                <a:cs typeface="DM Sans"/>
                <a:sym typeface="DM Sans"/>
              </a:rPr>
              <a:t>, nos sirven cuando necesitamos que haya múltiples tareas ejecutándose, sin tener que esperar a las tareas que ya se están ejecutando. </a:t>
            </a:r>
            <a:r>
              <a:rPr lang="es" sz="2500" b="1">
                <a:solidFill>
                  <a:srgbClr val="EAFF6A"/>
                </a:solidFill>
                <a:latin typeface="DM Sans"/>
                <a:ea typeface="DM Sans"/>
                <a:cs typeface="DM Sans"/>
                <a:sym typeface="DM Sans"/>
              </a:rPr>
              <a:t>Úsalas cuando necesites hacer alguna operación, sin afectar al flujo principal.</a:t>
            </a:r>
            <a:endParaRPr sz="2500" b="1" i="0" u="none" strike="noStrike" cap="none">
              <a:solidFill>
                <a:srgbClr val="EAFF6A"/>
              </a:solidFill>
              <a:latin typeface="DM Sans"/>
              <a:ea typeface="DM Sans"/>
              <a:cs typeface="DM Sans"/>
              <a:sym typeface="DM Sans"/>
            </a:endParaRPr>
          </a:p>
        </p:txBody>
      </p:sp>
      <p:sp>
        <p:nvSpPr>
          <p:cNvPr id="472" name="Google Shape;472;p132"/>
          <p:cNvSpPr txBox="1"/>
          <p:nvPr/>
        </p:nvSpPr>
        <p:spPr>
          <a:xfrm>
            <a:off x="501450" y="990525"/>
            <a:ext cx="79623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Asincronismo</a:t>
            </a:r>
            <a:endParaRPr sz="4000" b="1" i="0" u="none" strike="noStrike" cap="none">
              <a:solidFill>
                <a:srgbClr val="EAFF6A"/>
              </a:solidFill>
              <a:latin typeface="DM Sans"/>
              <a:ea typeface="DM Sans"/>
              <a:cs typeface="DM Sans"/>
              <a:sym typeface="DM Sans"/>
            </a:endParaRPr>
          </a:p>
        </p:txBody>
      </p:sp>
      <p:sp>
        <p:nvSpPr>
          <p:cNvPr id="473" name="Google Shape;473;p13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PARA RECORDAR</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33"/>
          <p:cNvSpPr txBox="1"/>
          <p:nvPr/>
        </p:nvSpPr>
        <p:spPr>
          <a:xfrm>
            <a:off x="812253" y="1925250"/>
            <a:ext cx="75195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Ejemplos de asincronismo: </a:t>
            </a:r>
            <a:r>
              <a:rPr lang="es" sz="4000" b="1">
                <a:solidFill>
                  <a:schemeClr val="accent6"/>
                </a:solidFill>
                <a:latin typeface="DM Sans"/>
                <a:ea typeface="DM Sans"/>
                <a:cs typeface="DM Sans"/>
                <a:sym typeface="DM Sans"/>
              </a:rPr>
              <a:t>SetTimeout y SetInterval</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13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setTimeout</a:t>
            </a:r>
            <a:endParaRPr sz="4000" b="1" i="0" u="none" strike="noStrike" cap="none">
              <a:solidFill>
                <a:schemeClr val="dk1"/>
              </a:solidFill>
              <a:latin typeface="DM Sans"/>
              <a:ea typeface="DM Sans"/>
              <a:cs typeface="DM Sans"/>
              <a:sym typeface="DM Sans"/>
            </a:endParaRPr>
          </a:p>
        </p:txBody>
      </p:sp>
      <p:sp>
        <p:nvSpPr>
          <p:cNvPr id="484" name="Google Shape;484;p134"/>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setTimeout se utiliza para establecer un temporizador que ejecute una tarea después de un determinado tiempo. permite entender en un par de líneas la idea del asincronismo.</a:t>
            </a:r>
            <a:endParaRPr sz="1350">
              <a:latin typeface="DM Sans"/>
              <a:ea typeface="DM Sans"/>
              <a:cs typeface="DM Sans"/>
              <a:sym typeface="DM Sans"/>
            </a:endParaRPr>
          </a:p>
        </p:txBody>
      </p:sp>
      <p:sp>
        <p:nvSpPr>
          <p:cNvPr id="485" name="Google Shape;485;p134"/>
          <p:cNvSpPr txBox="1"/>
          <p:nvPr/>
        </p:nvSpPr>
        <p:spPr>
          <a:xfrm>
            <a:off x="4572000" y="1908175"/>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 diferencia de una operación síncrona,</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podremos notar como setTimeout inicia su ejecución, y una vez que haya transcurrido el tiempo, veremos el resultado, </a:t>
            </a:r>
            <a:r>
              <a:rPr lang="es" sz="1350" b="1">
                <a:latin typeface="DM Sans"/>
                <a:ea typeface="DM Sans"/>
                <a:cs typeface="DM Sans"/>
                <a:sym typeface="DM Sans"/>
              </a:rPr>
              <a:t>aun cuando el resto de las operaciones hayan terminado</a:t>
            </a: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3412</Words>
  <Application>Microsoft Office PowerPoint</Application>
  <PresentationFormat>Presentación en pantalla (16:9)</PresentationFormat>
  <Paragraphs>252</Paragraphs>
  <Slides>46</Slides>
  <Notes>46</Notes>
  <HiddenSlides>0</HiddenSlides>
  <MMClips>0</MMClips>
  <ScaleCrop>false</ScaleCrop>
  <HeadingPairs>
    <vt:vector size="6" baseType="variant">
      <vt:variant>
        <vt:lpstr>Fuentes usadas</vt:lpstr>
      </vt:variant>
      <vt:variant>
        <vt:i4>6</vt:i4>
      </vt:variant>
      <vt:variant>
        <vt:lpstr>Tema</vt:lpstr>
      </vt:variant>
      <vt:variant>
        <vt:i4>5</vt:i4>
      </vt:variant>
      <vt:variant>
        <vt:lpstr>Títulos de diapositiva</vt:lpstr>
      </vt:variant>
      <vt:variant>
        <vt:i4>46</vt:i4>
      </vt:variant>
    </vt:vector>
  </HeadingPairs>
  <TitlesOfParts>
    <vt:vector size="57" baseType="lpstr">
      <vt:lpstr>Courier New</vt:lpstr>
      <vt:lpstr>Helvetica Neue</vt:lpstr>
      <vt:lpstr>Helvetica Neue Light</vt:lpstr>
      <vt:lpstr>DM Sans</vt:lpstr>
      <vt:lpstr>Arial</vt:lpstr>
      <vt:lpstr>Anton</vt:lpstr>
      <vt:lpstr>Simple Light</vt:lpstr>
      <vt:lpstr>Coderhouse</vt:lpstr>
      <vt:lpstr>Coder</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Juan Pablo</cp:lastModifiedBy>
  <cp:revision>1</cp:revision>
  <dcterms:modified xsi:type="dcterms:W3CDTF">2023-12-26T02:07:43Z</dcterms:modified>
</cp:coreProperties>
</file>